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31" r:id="rId2"/>
    <p:sldId id="342" r:id="rId3"/>
    <p:sldId id="345" r:id="rId4"/>
    <p:sldId id="344" r:id="rId5"/>
    <p:sldId id="343" r:id="rId6"/>
    <p:sldId id="332" r:id="rId7"/>
    <p:sldId id="314" r:id="rId8"/>
    <p:sldId id="301" r:id="rId9"/>
    <p:sldId id="333" r:id="rId10"/>
    <p:sldId id="302" r:id="rId11"/>
    <p:sldId id="260" r:id="rId12"/>
    <p:sldId id="341" r:id="rId13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3" autoAdjust="0"/>
    <p:restoredTop sz="94660"/>
  </p:normalViewPr>
  <p:slideViewPr>
    <p:cSldViewPr snapToGrid="0">
      <p:cViewPr>
        <p:scale>
          <a:sx n="80" d="100"/>
          <a:sy n="80" d="100"/>
        </p:scale>
        <p:origin x="1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0206F-060F-41D4-BCB3-C23CD10C3FB0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1243013"/>
            <a:ext cx="23209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0D05B-2665-45B0-AB06-79A259FC42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79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43138" y="1243013"/>
            <a:ext cx="2320925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6D7DF-7E08-4ACE-B0FA-197AB962ADC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66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04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32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1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42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87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54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54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06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21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1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2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7F2A-7D43-4F0B-8BA6-5D319D24FA04}" type="datetimeFigureOut">
              <a:rPr kumimoji="1" lang="ja-JP" altLang="en-US" smtClean="0"/>
              <a:t>2025/5/2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64A95-D612-45B9-B34C-2791313B9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20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3" Type="http://schemas.openxmlformats.org/officeDocument/2006/relationships/image" Target="../media/image66.png"/><Relationship Id="rId7" Type="http://schemas.microsoft.com/office/2007/relationships/hdphoto" Target="../media/hdphoto1.wdp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2.jpeg"/><Relationship Id="rId5" Type="http://schemas.openxmlformats.org/officeDocument/2006/relationships/image" Target="../media/image67.gif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http://www.nitto.com/common/img/logo.png" TargetMode="External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jpg"/><Relationship Id="rId5" Type="http://schemas.openxmlformats.org/officeDocument/2006/relationships/image" Target="../media/image80.jpeg"/><Relationship Id="rId15" Type="http://schemas.openxmlformats.org/officeDocument/2006/relationships/image" Target="../media/image90.pn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jpeg"/><Relationship Id="rId18" Type="http://schemas.openxmlformats.org/officeDocument/2006/relationships/image" Target="../media/image102.jpeg"/><Relationship Id="rId3" Type="http://schemas.openxmlformats.org/officeDocument/2006/relationships/image" Target="http://www.nitto.com/common/img/logo.png" TargetMode="External"/><Relationship Id="rId21" Type="http://schemas.openxmlformats.org/officeDocument/2006/relationships/image" Target="../media/image105.png"/><Relationship Id="rId7" Type="http://schemas.openxmlformats.org/officeDocument/2006/relationships/image" Target="http://www.nitto.com/jp/ja/Images/composite_004_img_structure_NO5_NO5EG_txt.jpg" TargetMode="External"/><Relationship Id="rId12" Type="http://schemas.openxmlformats.org/officeDocument/2006/relationships/image" Target="../media/image97.jpeg"/><Relationship Id="rId17" Type="http://schemas.openxmlformats.org/officeDocument/2006/relationships/image" Target="../media/image101.jpg"/><Relationship Id="rId25" Type="http://schemas.openxmlformats.org/officeDocument/2006/relationships/image" Target="../media/image109.png"/><Relationship Id="rId2" Type="http://schemas.openxmlformats.org/officeDocument/2006/relationships/image" Target="../media/image66.png"/><Relationship Id="rId16" Type="http://schemas.openxmlformats.org/officeDocument/2006/relationships/image" Target="../media/image100.jpe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11" Type="http://schemas.openxmlformats.org/officeDocument/2006/relationships/image" Target="../media/image96.jpeg"/><Relationship Id="rId24" Type="http://schemas.openxmlformats.org/officeDocument/2006/relationships/image" Target="../media/image108.png"/><Relationship Id="rId5" Type="http://schemas.openxmlformats.org/officeDocument/2006/relationships/image" Target="../media/image92.jpeg"/><Relationship Id="rId15" Type="http://schemas.openxmlformats.org/officeDocument/2006/relationships/image" Target="http://maru-m.jp/images/consumables_2.jpg" TargetMode="External"/><Relationship Id="rId23" Type="http://schemas.openxmlformats.org/officeDocument/2006/relationships/image" Target="../media/image107.png"/><Relationship Id="rId10" Type="http://schemas.openxmlformats.org/officeDocument/2006/relationships/image" Target="http://www.tesa.jp/img/tesa_logo.gif" TargetMode="External"/><Relationship Id="rId19" Type="http://schemas.openxmlformats.org/officeDocument/2006/relationships/image" Target="../media/image103.jpg"/><Relationship Id="rId4" Type="http://schemas.openxmlformats.org/officeDocument/2006/relationships/image" Target="../media/image91.jpeg"/><Relationship Id="rId9" Type="http://schemas.openxmlformats.org/officeDocument/2006/relationships/image" Target="../media/image95.gif"/><Relationship Id="rId14" Type="http://schemas.openxmlformats.org/officeDocument/2006/relationships/image" Target="../media/image99.jpeg"/><Relationship Id="rId22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http://www.sumiron.com/common/img/logo.gif" TargetMode="External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image" Target="../media/image27.gif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emf"/><Relationship Id="rId4" Type="http://schemas.openxmlformats.org/officeDocument/2006/relationships/image" Target="../media/image28.jpeg"/><Relationship Id="rId9" Type="http://schemas.openxmlformats.org/officeDocument/2006/relationships/image" Target="../media/image33.emf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3" Type="http://schemas.openxmlformats.org/officeDocument/2006/relationships/image" Target="http://www.cc-shiroyama.co.jp/image/film04/film04_logo_kaneronn.gif" TargetMode="External"/><Relationship Id="rId7" Type="http://schemas.openxmlformats.org/officeDocument/2006/relationships/image" Target="../media/image44.emf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5" Type="http://schemas.openxmlformats.org/officeDocument/2006/relationships/image" Target="../media/image52.png"/><Relationship Id="rId10" Type="http://schemas.openxmlformats.org/officeDocument/2006/relationships/image" Target="../media/image47.emf"/><Relationship Id="rId4" Type="http://schemas.openxmlformats.org/officeDocument/2006/relationships/image" Target="../media/image22.png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41.png"/><Relationship Id="rId7" Type="http://schemas.openxmlformats.org/officeDocument/2006/relationships/image" Target="../media/image56.emf"/><Relationship Id="rId12" Type="http://schemas.openxmlformats.org/officeDocument/2006/relationships/image" Target="../media/image61.png"/><Relationship Id="rId2" Type="http://schemas.openxmlformats.org/officeDocument/2006/relationships/image" Target="../media/image54.jpeg"/><Relationship Id="rId16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32.png"/><Relationship Id="rId15" Type="http://schemas.openxmlformats.org/officeDocument/2006/relationships/image" Target="../media/image64.emf"/><Relationship Id="rId10" Type="http://schemas.openxmlformats.org/officeDocument/2006/relationships/image" Target="../media/image59.emf"/><Relationship Id="rId4" Type="http://schemas.openxmlformats.org/officeDocument/2006/relationships/image" Target="http://www.cc-shiroyama.co.jp/image/film04/film04_logo_kaneronn.gif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615A10-6041-02D9-8470-CA51EC29C193}"/>
              </a:ext>
            </a:extLst>
          </p:cNvPr>
          <p:cNvSpPr txBox="1"/>
          <p:nvPr/>
        </p:nvSpPr>
        <p:spPr>
          <a:xfrm>
            <a:off x="3463789" y="6981797"/>
            <a:ext cx="2308806" cy="726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88"/>
              </a:lnSpc>
            </a:pP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VARTA</a:t>
            </a:r>
            <a:r>
              <a:rPr lang="ja-JP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ブルーダイナミックバッテリー</a:t>
            </a:r>
            <a:endParaRPr lang="en-US" altLang="ja-JP" sz="900" b="1" kern="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88"/>
              </a:lnSpc>
            </a:pP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ja-JP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欧州車向けスタンダードバッテリー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88"/>
              </a:lnSpc>
            </a:pPr>
            <a:r>
              <a:rPr lang="ja-JP" altLang="en-US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補償：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24</a:t>
            </a:r>
            <a:r>
              <a:rPr lang="ja-JP" altLang="en-US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ヶ月または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万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D59B70E-F1A1-1615-A062-3D1B0769E771}"/>
              </a:ext>
            </a:extLst>
          </p:cNvPr>
          <p:cNvSpPr txBox="1"/>
          <p:nvPr/>
        </p:nvSpPr>
        <p:spPr>
          <a:xfrm>
            <a:off x="177865" y="6981797"/>
            <a:ext cx="3030981" cy="726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88"/>
              </a:lnSpc>
            </a:pP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VARTA</a:t>
            </a:r>
            <a:r>
              <a:rPr lang="ja-JP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シルバーダイナミックバッテリー</a:t>
            </a:r>
            <a:endParaRPr lang="ja-JP" altLang="ja-JP" sz="900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88"/>
              </a:lnSpc>
            </a:pP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ja-JP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欧州車向けアイドリングストップ車対応バッテリー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)</a:t>
            </a:r>
            <a:endParaRPr lang="en-US" altLang="ja-JP" sz="9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88"/>
              </a:lnSpc>
            </a:pPr>
            <a:r>
              <a:rPr lang="ja-JP" altLang="en-US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補償：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24</a:t>
            </a:r>
            <a:r>
              <a:rPr lang="ja-JP" altLang="en-US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ヶ月または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万</a:t>
            </a:r>
            <a:r>
              <a:rPr lang="en-US" altLang="ja-JP" sz="900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1DB0F2-DE3E-16B3-3922-4A988AB817E7}"/>
              </a:ext>
            </a:extLst>
          </p:cNvPr>
          <p:cNvSpPr txBox="1"/>
          <p:nvPr/>
        </p:nvSpPr>
        <p:spPr>
          <a:xfrm>
            <a:off x="5746196" y="9534106"/>
            <a:ext cx="1006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バッテリー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0FE21B5-BC79-3F80-B185-3A1C7E89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2" y="72931"/>
            <a:ext cx="6228940" cy="6858832"/>
          </a:xfrm>
          <a:prstGeom prst="rect">
            <a:avLst/>
          </a:prstGeom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CA17BA4D-2362-BB71-B1F6-47ACAD77B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019351"/>
              </p:ext>
            </p:extLst>
          </p:nvPr>
        </p:nvGraphicFramePr>
        <p:xfrm>
          <a:off x="3463789" y="7695973"/>
          <a:ext cx="3216347" cy="1800270"/>
        </p:xfrm>
        <a:graphic>
          <a:graphicData uri="http://schemas.openxmlformats.org/drawingml/2006/table">
            <a:tbl>
              <a:tblPr firstRow="1" firstCol="1" bandRow="1"/>
              <a:tblGrid>
                <a:gridCol w="394063">
                  <a:extLst>
                    <a:ext uri="{9D8B030D-6E8A-4147-A177-3AD203B41FA5}">
                      <a16:colId xmlns:a16="http://schemas.microsoft.com/office/drawing/2014/main" val="801313811"/>
                    </a:ext>
                  </a:extLst>
                </a:gridCol>
                <a:gridCol w="683109">
                  <a:extLst>
                    <a:ext uri="{9D8B030D-6E8A-4147-A177-3AD203B41FA5}">
                      <a16:colId xmlns:a16="http://schemas.microsoft.com/office/drawing/2014/main" val="545053724"/>
                    </a:ext>
                  </a:extLst>
                </a:gridCol>
                <a:gridCol w="1409295">
                  <a:extLst>
                    <a:ext uri="{9D8B030D-6E8A-4147-A177-3AD203B41FA5}">
                      <a16:colId xmlns:a16="http://schemas.microsoft.com/office/drawing/2014/main" val="4080489079"/>
                    </a:ext>
                  </a:extLst>
                </a:gridCol>
                <a:gridCol w="729880">
                  <a:extLst>
                    <a:ext uri="{9D8B030D-6E8A-4147-A177-3AD203B41FA5}">
                      <a16:colId xmlns:a16="http://schemas.microsoft.com/office/drawing/2014/main" val="1004877720"/>
                    </a:ext>
                  </a:extLst>
                </a:gridCol>
              </a:tblGrid>
              <a:tr h="41718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alt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ブルー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型式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バッテリー寸法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横幅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縦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高さ</a:t>
                      </a: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mm)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alt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卸価格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税抜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49758"/>
                  </a:ext>
                </a:extLst>
              </a:tr>
              <a:tr h="22765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E-3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ＬＮ１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207 x 175 x 190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9,980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093599"/>
                  </a:ext>
                </a:extLst>
              </a:tr>
              <a:tr h="22765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F-3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ＬＮ２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242 x 175 x190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10,800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051618"/>
                  </a:ext>
                </a:extLst>
              </a:tr>
              <a:tr h="22765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G-3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ＬＢＮ３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278 x 175 x 175</a:t>
                      </a: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13,200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293730"/>
                  </a:ext>
                </a:extLst>
              </a:tr>
              <a:tr h="22765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H-3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ＬＮ３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278 x 175 x 190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14,800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327592"/>
                  </a:ext>
                </a:extLst>
              </a:tr>
              <a:tr h="22765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I-3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ＬＢＮ４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315 x 175 x175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16,500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975398"/>
                  </a:ext>
                </a:extLst>
              </a:tr>
              <a:tr h="22765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J-3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ＬＮ５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353 x 175 x190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18,800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476753"/>
                  </a:ext>
                </a:extLst>
              </a:tr>
            </a:tbl>
          </a:graphicData>
        </a:graphic>
      </p:graphicFrame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8AC66BE8-202D-23BF-AFF3-C2F8A21B1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676478"/>
              </p:ext>
            </p:extLst>
          </p:nvPr>
        </p:nvGraphicFramePr>
        <p:xfrm>
          <a:off x="177865" y="7696115"/>
          <a:ext cx="3216347" cy="1800126"/>
        </p:xfrm>
        <a:graphic>
          <a:graphicData uri="http://schemas.openxmlformats.org/drawingml/2006/table">
            <a:tbl>
              <a:tblPr firstRow="1" firstCol="1" bandRow="1"/>
              <a:tblGrid>
                <a:gridCol w="394063">
                  <a:extLst>
                    <a:ext uri="{9D8B030D-6E8A-4147-A177-3AD203B41FA5}">
                      <a16:colId xmlns:a16="http://schemas.microsoft.com/office/drawing/2014/main" val="801313811"/>
                    </a:ext>
                  </a:extLst>
                </a:gridCol>
                <a:gridCol w="842141">
                  <a:extLst>
                    <a:ext uri="{9D8B030D-6E8A-4147-A177-3AD203B41FA5}">
                      <a16:colId xmlns:a16="http://schemas.microsoft.com/office/drawing/2014/main" val="545053724"/>
                    </a:ext>
                  </a:extLst>
                </a:gridCol>
                <a:gridCol w="1250263">
                  <a:extLst>
                    <a:ext uri="{9D8B030D-6E8A-4147-A177-3AD203B41FA5}">
                      <a16:colId xmlns:a16="http://schemas.microsoft.com/office/drawing/2014/main" val="4080489079"/>
                    </a:ext>
                  </a:extLst>
                </a:gridCol>
                <a:gridCol w="729880">
                  <a:extLst>
                    <a:ext uri="{9D8B030D-6E8A-4147-A177-3AD203B41FA5}">
                      <a16:colId xmlns:a16="http://schemas.microsoft.com/office/drawing/2014/main" val="1004877720"/>
                    </a:ext>
                  </a:extLst>
                </a:gridCol>
              </a:tblGrid>
              <a:tr h="48578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alt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シルバー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型式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バッテリー寸法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横幅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縦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高さ</a:t>
                      </a: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mm)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alt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卸価格</a:t>
                      </a:r>
                      <a:endParaRPr lang="en-US" altLang="ja-JP" sz="900" b="1" kern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税抜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49758"/>
                  </a:ext>
                </a:extLst>
              </a:tr>
              <a:tr h="32858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A-3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ＬＮ２ ＡＧＭ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242 x 175 x190</a:t>
                      </a:r>
                      <a:endParaRPr lang="ja-JP" altLang="ja-JP" sz="900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19,980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093599"/>
                  </a:ext>
                </a:extLst>
              </a:tr>
              <a:tr h="32858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B-3</a:t>
                      </a:r>
                    </a:p>
                  </a:txBody>
                  <a:tcPr marL="53487" marR="53487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ＬＮ３ ＡＧＭ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278 x 175 x 175</a:t>
                      </a: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22,800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051618"/>
                  </a:ext>
                </a:extLst>
              </a:tr>
              <a:tr h="32858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C-3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ＬＮ４ ＡＧＭ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315 x 175 x 190</a:t>
                      </a: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23,800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293730"/>
                  </a:ext>
                </a:extLst>
              </a:tr>
              <a:tr h="32858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1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D-3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ＬＮ</a:t>
                      </a: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5 </a:t>
                      </a:r>
                      <a:r>
                        <a:rPr 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ＭＳ 明朝" panose="02020609040205080304" pitchFamily="17" charset="-128"/>
                        </a:rPr>
                        <a:t>ＡＧＭ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ja-JP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353 x 175 x 190</a:t>
                      </a: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900" b="1" kern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27,000</a:t>
                      </a:r>
                      <a:endParaRPr lang="ja-JP" sz="900" b="1" kern="1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53487" marR="53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327592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C8B5E3D1-7D65-7775-314D-40591E1EE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561532"/>
              </p:ext>
            </p:extLst>
          </p:nvPr>
        </p:nvGraphicFramePr>
        <p:xfrm>
          <a:off x="5500945" y="686181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7C64C34-744E-FB8A-DCDF-A22206FED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197861"/>
              </p:ext>
            </p:extLst>
          </p:nvPr>
        </p:nvGraphicFramePr>
        <p:xfrm>
          <a:off x="6141474" y="686181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9DE7BCB-0C84-2C47-D8B9-4DD763673207}"/>
              </a:ext>
            </a:extLst>
          </p:cNvPr>
          <p:cNvSpPr/>
          <p:nvPr/>
        </p:nvSpPr>
        <p:spPr>
          <a:xfrm>
            <a:off x="5548293" y="6774044"/>
            <a:ext cx="1215366" cy="80834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B5CA2A-D40A-702A-3185-2AD5B8F1A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31" y="7097868"/>
            <a:ext cx="432000" cy="432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1DEB53D-6BA3-5320-BE62-55D22936E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6" y="709786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81773"/>
              </p:ext>
            </p:extLst>
          </p:nvPr>
        </p:nvGraphicFramePr>
        <p:xfrm>
          <a:off x="282686" y="5918247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en-US" altLang="ja-JP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HYPERJOINT</a:t>
                      </a:r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（ハイパージョイント）シリーズ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270671" y="6222551"/>
            <a:ext cx="4846515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品番：Ｈ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8012-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20m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巻です</a:t>
            </a:r>
            <a:endParaRPr lang="en-US" altLang="ja-JP" sz="955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1.2mm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基材：アクリルフォーム強接着両面テープ　　色：灰色（はく離ライナー：緑色）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099" y="6970479"/>
            <a:ext cx="556977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H8000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シリーズ（ソフトタイプ）は、接着特性と保持特性のバランスにすぐれています。</a:t>
            </a:r>
          </a:p>
        </p:txBody>
      </p:sp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18696"/>
              </p:ext>
            </p:extLst>
          </p:nvPr>
        </p:nvGraphicFramePr>
        <p:xfrm>
          <a:off x="355062" y="7276926"/>
          <a:ext cx="5569776" cy="45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D-12</a:t>
                      </a: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H8012-25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緑色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2,600(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E-12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H8012-50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緑色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5,200(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4A2280BF-097C-2820-B831-7E936BB10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86519"/>
              </p:ext>
            </p:extLst>
          </p:nvPr>
        </p:nvGraphicFramePr>
        <p:xfrm>
          <a:off x="270760" y="3781166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Ｎｏ</a:t>
                      </a:r>
                      <a:r>
                        <a:rPr kumimoji="1" lang="en-US" altLang="ja-JP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.541</a:t>
                      </a:r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EC43B2A-735C-9831-16BE-CFACA5F55A9B}"/>
              </a:ext>
            </a:extLst>
          </p:cNvPr>
          <p:cNvSpPr txBox="1"/>
          <p:nvPr/>
        </p:nvSpPr>
        <p:spPr>
          <a:xfrm>
            <a:off x="422903" y="4094579"/>
            <a:ext cx="3381382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No.541-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10m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巻です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0.75mm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基材：発泡ブチルゴムシート　　色：黒色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4680145-81E0-C0BD-5387-14163D237184}"/>
              </a:ext>
            </a:extLst>
          </p:cNvPr>
          <p:cNvSpPr txBox="1"/>
          <p:nvPr/>
        </p:nvSpPr>
        <p:spPr>
          <a:xfrm>
            <a:off x="346764" y="4751793"/>
            <a:ext cx="3577544" cy="28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柔軟性があり、粗面接着性にもすぐれた両面接着テープです。</a:t>
            </a:r>
          </a:p>
        </p:txBody>
      </p:sp>
      <p:graphicFrame>
        <p:nvGraphicFramePr>
          <p:cNvPr id="42" name="表 41">
            <a:extLst>
              <a:ext uri="{FF2B5EF4-FFF2-40B4-BE49-F238E27FC236}">
                <a16:creationId xmlns:a16="http://schemas.microsoft.com/office/drawing/2014/main" id="{567F5FC7-28CF-07A1-0198-F35ACC749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592800"/>
              </p:ext>
            </p:extLst>
          </p:nvPr>
        </p:nvGraphicFramePr>
        <p:xfrm>
          <a:off x="355062" y="5114194"/>
          <a:ext cx="5569778" cy="466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261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No.541-25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1,150(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C-12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No.541-50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2,300(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図 1" descr="Nitto">
            <a:extLst>
              <a:ext uri="{FF2B5EF4-FFF2-40B4-BE49-F238E27FC236}">
                <a16:creationId xmlns:a16="http://schemas.microsoft.com/office/drawing/2014/main" id="{4BABA02E-68BC-E8B5-BA35-53CB981C6234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0" y="3826963"/>
            <a:ext cx="896633" cy="277035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BE1D72-6528-FDA0-3647-4F05437F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72" y="4187117"/>
            <a:ext cx="2291258" cy="58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Nitto">
            <a:extLst>
              <a:ext uri="{FF2B5EF4-FFF2-40B4-BE49-F238E27FC236}">
                <a16:creationId xmlns:a16="http://schemas.microsoft.com/office/drawing/2014/main" id="{29FD9455-6EA7-53E4-5F34-92BC807FACF1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4" y="5953967"/>
            <a:ext cx="896633" cy="277035"/>
          </a:xfrm>
          <a:prstGeom prst="rect">
            <a:avLst/>
          </a:prstGeom>
          <a:noFill/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C791DE-E65B-F0C7-2733-A39D947C242C}"/>
              </a:ext>
            </a:extLst>
          </p:cNvPr>
          <p:cNvSpPr txBox="1"/>
          <p:nvPr/>
        </p:nvSpPr>
        <p:spPr>
          <a:xfrm>
            <a:off x="338217" y="7860503"/>
            <a:ext cx="4846515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品番：Ｈ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9012-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20m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巻です</a:t>
            </a:r>
            <a:endParaRPr lang="en-US" altLang="ja-JP" sz="955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1.2mm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基材：アクリルフォーム強接着両面テープ　　色：灰色（はく離ライナー：青色）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489EE0-7FEC-ECD6-5D38-8192BB880408}"/>
              </a:ext>
            </a:extLst>
          </p:cNvPr>
          <p:cNvSpPr txBox="1"/>
          <p:nvPr/>
        </p:nvSpPr>
        <p:spPr>
          <a:xfrm>
            <a:off x="451469" y="8610490"/>
            <a:ext cx="556977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H9000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シリーズ（ハイソフトタイプ）は、凹凸面にもよくなじみ、広い接着面積が確保できます。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A4BA33F-C524-270F-9EC2-B86B9D4EF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076093"/>
              </p:ext>
            </p:extLst>
          </p:nvPr>
        </p:nvGraphicFramePr>
        <p:xfrm>
          <a:off x="355062" y="8856251"/>
          <a:ext cx="5569776" cy="45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606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F-12</a:t>
                      </a: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H9012-25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2,600(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G-12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H9012-50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5,200(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643936E3-C196-4929-BA91-E7F448C77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333" y1="77000" x2="46333" y2="77000"/>
                        <a14:foregroundMark x1="64000" y1="77333" x2="64000" y2="77333"/>
                        <a14:foregroundMark x1="63000" y1="77500" x2="63000" y2="77500"/>
                        <a14:foregroundMark x1="63111" y1="78333" x2="63111" y2="78333"/>
                        <a14:foregroundMark x1="62000" y1="77500" x2="62000" y2="77500"/>
                        <a14:foregroundMark x1="57333" y1="79167" x2="57333" y2="79167"/>
                        <a14:foregroundMark x1="45667" y1="79500" x2="45667" y2="79500"/>
                        <a14:foregroundMark x1="55000" y1="80333" x2="55000" y2="80333"/>
                        <a14:foregroundMark x1="53111" y1="80500" x2="53111" y2="80500"/>
                        <a14:foregroundMark x1="42444" y1="80667" x2="49111" y2="81833"/>
                        <a14:foregroundMark x1="44889" y1="81833" x2="56889" y2="82500"/>
                        <a14:foregroundMark x1="56889" y1="82500" x2="56556" y2="82500"/>
                        <a14:foregroundMark x1="54667" y1="83167" x2="65556" y2="83167"/>
                        <a14:foregroundMark x1="65556" y1="83167" x2="65556" y2="83167"/>
                        <a14:foregroundMark x1="62000" y1="81333" x2="77778" y2="82500"/>
                        <a14:foregroundMark x1="77778" y1="82500" x2="77444" y2="82500"/>
                        <a14:foregroundMark x1="66778" y1="84333" x2="79444" y2="83500"/>
                        <a14:foregroundMark x1="79444" y1="83500" x2="79778" y2="83500"/>
                        <a14:foregroundMark x1="40556" y1="84667" x2="64444" y2="83167"/>
                        <a14:foregroundMark x1="64444" y1="83167" x2="71333" y2="85167"/>
                        <a14:foregroundMark x1="40889" y1="81500" x2="44667" y2="82000"/>
                        <a14:backgroundMark x1="34222" y1="43167" x2="31556" y2="60833"/>
                        <a14:backgroundMark x1="31556" y1="60833" x2="31556" y2="61500"/>
                        <a14:backgroundMark x1="35111" y1="66667" x2="35111" y2="66667"/>
                        <a14:backgroundMark x1="36333" y1="66667" x2="36333" y2="66667"/>
                        <a14:backgroundMark x1="37444" y1="66833" x2="37444" y2="66833"/>
                        <a14:backgroundMark x1="28000" y1="38667" x2="25333" y2="57833"/>
                        <a14:backgroundMark x1="25333" y1="57833" x2="25333" y2="58333"/>
                        <a14:backgroundMark x1="20778" y1="38500" x2="25333" y2="65833"/>
                        <a14:backgroundMark x1="27333" y1="54833" x2="30222" y2="73333"/>
                        <a14:backgroundMark x1="32111" y1="77833" x2="34000" y2="79667"/>
                        <a14:backgroundMark x1="29667" y1="63500" x2="34889" y2="77333"/>
                        <a14:backgroundMark x1="30000" y1="47667" x2="34111" y2="70333"/>
                        <a14:backgroundMark x1="30889" y1="50833" x2="35333" y2="26833"/>
                        <a14:backgroundMark x1="35222" y1="47333" x2="41000" y2="32167"/>
                        <a14:backgroundMark x1="41000" y1="32167" x2="41111" y2="31167"/>
                        <a14:backgroundMark x1="35000" y1="70167" x2="34667" y2="54000"/>
                        <a14:backgroundMark x1="34667" y1="54000" x2="34333" y2="53500"/>
                        <a14:backgroundMark x1="39556" y1="81000" x2="41071" y2="81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27185" r="14925" b="19158"/>
          <a:stretch/>
        </p:blipFill>
        <p:spPr bwMode="auto">
          <a:xfrm>
            <a:off x="5246295" y="7404600"/>
            <a:ext cx="1552588" cy="11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DE380EF-2736-94D7-071C-CAAAEB9E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998"/>
            <a:ext cx="5857875" cy="58102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10B5C2-BDDC-05DA-A624-707FB285BF4C}"/>
              </a:ext>
            </a:extLst>
          </p:cNvPr>
          <p:cNvSpPr txBox="1"/>
          <p:nvPr/>
        </p:nvSpPr>
        <p:spPr>
          <a:xfrm>
            <a:off x="172163" y="9532884"/>
            <a:ext cx="1336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両面テープ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3EA2E33A-7C34-A7C4-506B-3ED86B171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08770"/>
              </p:ext>
            </p:extLst>
          </p:nvPr>
        </p:nvGraphicFramePr>
        <p:xfrm>
          <a:off x="5185588" y="642511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0178816E-25D9-8140-6282-535C7380C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62498"/>
              </p:ext>
            </p:extLst>
          </p:nvPr>
        </p:nvGraphicFramePr>
        <p:xfrm>
          <a:off x="5826117" y="642511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54E81EC-C4A3-7F81-C372-EA41BE9BA94B}"/>
              </a:ext>
            </a:extLst>
          </p:cNvPr>
          <p:cNvSpPr/>
          <p:nvPr/>
        </p:nvSpPr>
        <p:spPr>
          <a:xfrm>
            <a:off x="5232936" y="6420328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C15D31C-D322-12BD-460F-D5A2853E5C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30" y="6639583"/>
            <a:ext cx="432000" cy="432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DFF4DB7-6697-F3F1-BC23-1A1D8038C5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51" y="6639583"/>
            <a:ext cx="432000" cy="432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E4A0D8-A142-B70A-0108-3DC7ED9DD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13961" r="18783" b="7785"/>
          <a:stretch/>
        </p:blipFill>
        <p:spPr bwMode="auto">
          <a:xfrm>
            <a:off x="5310265" y="4176571"/>
            <a:ext cx="1346472" cy="11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33DD4419-31BA-CB33-67B3-9F82FE3F6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47276"/>
              </p:ext>
            </p:extLst>
          </p:nvPr>
        </p:nvGraphicFramePr>
        <p:xfrm>
          <a:off x="396877" y="981422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Ｎｏ</a:t>
                      </a:r>
                      <a:r>
                        <a:rPr kumimoji="1" lang="en-US" altLang="ja-JP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.7831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図 26">
            <a:extLst>
              <a:ext uri="{FF2B5EF4-FFF2-40B4-BE49-F238E27FC236}">
                <a16:creationId xmlns:a16="http://schemas.microsoft.com/office/drawing/2014/main" id="{56ACDBDD-4844-2117-7EB0-9E28694FB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352" y="1013872"/>
            <a:ext cx="1309584" cy="29256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F850E29-2933-1F87-0706-B35C47823F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45" y="1138505"/>
            <a:ext cx="2613226" cy="103353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49A466-4BB1-581C-F2E1-240DBDCD92B1}"/>
              </a:ext>
            </a:extLst>
          </p:cNvPr>
          <p:cNvSpPr txBox="1"/>
          <p:nvPr/>
        </p:nvSpPr>
        <p:spPr>
          <a:xfrm>
            <a:off x="422903" y="1361252"/>
            <a:ext cx="3381382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No.7831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20m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巻です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1.1mm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基材：アクリル系粘着剤、特殊フォーム　　色：黒色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8B02C36-41A1-59AE-6B33-2C4CE1FF1800}"/>
              </a:ext>
            </a:extLst>
          </p:cNvPr>
          <p:cNvSpPr txBox="1"/>
          <p:nvPr/>
        </p:nvSpPr>
        <p:spPr>
          <a:xfrm>
            <a:off x="244352" y="2255372"/>
            <a:ext cx="4872834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ja-JP" altLang="ja-JP" sz="870" b="1" kern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「トヨタ」にも採用、高い信頼性を誇ります。</a:t>
            </a:r>
            <a:endParaRPr lang="ja-JP" altLang="ja-JP" sz="870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ja-JP" sz="870" kern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他社品と比較し、金属・ガラス・</a:t>
            </a:r>
            <a:r>
              <a:rPr lang="en-US" altLang="ja-JP" sz="870" kern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PC</a:t>
            </a:r>
            <a:r>
              <a:rPr lang="ja-JP" altLang="ja-JP" sz="870" kern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に高い接着性を示します。</a:t>
            </a:r>
            <a:endParaRPr lang="en-US" altLang="ja-JP" sz="870" kern="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en-US" sz="870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耐熱性・耐水性に優れ、高温・高湿下での長期耐荷重性にも信頼性の高い接着性を有</a:t>
            </a:r>
            <a:r>
              <a:rPr lang="ja-JP" altLang="en-US" sz="87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します。</a:t>
            </a:r>
            <a:endParaRPr lang="ja-JP" altLang="ja-JP" sz="870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468FAD1D-CF5C-7ED6-8A3B-8EECDC746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029889"/>
              </p:ext>
            </p:extLst>
          </p:nvPr>
        </p:nvGraphicFramePr>
        <p:xfrm>
          <a:off x="355062" y="2935546"/>
          <a:ext cx="5569778" cy="26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310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No.7831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3,600(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70A5E25-25CA-9146-B1CC-DD6D28B1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45" y="2221259"/>
            <a:ext cx="1338254" cy="133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35A16F-9BCF-EA0C-AFF7-B95400F84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4028" y="7831326"/>
            <a:ext cx="1672954" cy="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8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表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96796"/>
              </p:ext>
            </p:extLst>
          </p:nvPr>
        </p:nvGraphicFramePr>
        <p:xfrm>
          <a:off x="421201" y="6641999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養生テープ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27FD0E73-7EBB-12E4-40B9-CDB50E4EB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16569"/>
              </p:ext>
            </p:extLst>
          </p:nvPr>
        </p:nvGraphicFramePr>
        <p:xfrm>
          <a:off x="559717" y="3932672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スーパーブチルテープ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244538-93C9-8827-C323-5A52A0370548}"/>
              </a:ext>
            </a:extLst>
          </p:cNvPr>
          <p:cNvSpPr txBox="1"/>
          <p:nvPr/>
        </p:nvSpPr>
        <p:spPr>
          <a:xfrm>
            <a:off x="603632" y="5451971"/>
            <a:ext cx="5569776" cy="28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ポリエチレンネットをベースとし、両面に防水性に優れたブチルゴム系粘着剤を塗布したテープです。</a:t>
            </a:r>
          </a:p>
        </p:txBody>
      </p:sp>
      <p:pic>
        <p:nvPicPr>
          <p:cNvPr id="10" name="図 9" descr="sliontec">
            <a:extLst>
              <a:ext uri="{FF2B5EF4-FFF2-40B4-BE49-F238E27FC236}">
                <a16:creationId xmlns:a16="http://schemas.microsoft.com/office/drawing/2014/main" id="{B37B923C-3CC5-7F32-A5BA-0B9E327189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2" y="3962755"/>
            <a:ext cx="1119990" cy="31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 descr="st5931">
            <a:extLst>
              <a:ext uri="{FF2B5EF4-FFF2-40B4-BE49-F238E27FC236}">
                <a16:creationId xmlns:a16="http://schemas.microsoft.com/office/drawing/2014/main" id="{88CBD66F-59DC-F64C-F60C-2610AF0470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92" y="4642042"/>
            <a:ext cx="1400816" cy="70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8C89D5A-5025-E736-2E45-E43C756E73F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4558" b="13737"/>
          <a:stretch>
            <a:fillRect/>
          </a:stretch>
        </p:blipFill>
        <p:spPr bwMode="auto">
          <a:xfrm>
            <a:off x="1664089" y="4642042"/>
            <a:ext cx="884756" cy="61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C81FF23-0F9E-E845-C9D7-3035F8E8A00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5" y="4762477"/>
            <a:ext cx="884756" cy="46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6F8D67C2-E958-6ADB-1A31-F6FC82C50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95363"/>
              </p:ext>
            </p:extLst>
          </p:nvPr>
        </p:nvGraphicFramePr>
        <p:xfrm>
          <a:off x="559717" y="5876866"/>
          <a:ext cx="5569777" cy="48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04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ST5931-25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厚さ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1mm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4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C-13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ST5931-50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厚さ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1mm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1,300(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9A6A7AC-52F1-C34A-4D0B-0F802DE3CE3E}"/>
              </a:ext>
            </a:extLst>
          </p:cNvPr>
          <p:cNvSpPr txBox="1"/>
          <p:nvPr/>
        </p:nvSpPr>
        <p:spPr>
          <a:xfrm>
            <a:off x="589984" y="8240971"/>
            <a:ext cx="5569776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手切れ性が良く、耐候性にすぐれています。必要に応じた分だけ使える、</a:t>
            </a:r>
            <a:endParaRPr lang="en-US" altLang="ja-JP" sz="868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lang="ja-JP" altLang="en-US" sz="868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ヶ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単位での販売です。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456C2DB-7E48-D063-A724-67808070EC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10742" r="4297" b="17319"/>
          <a:stretch>
            <a:fillRect/>
          </a:stretch>
        </p:blipFill>
        <p:spPr bwMode="auto">
          <a:xfrm>
            <a:off x="1225273" y="7196541"/>
            <a:ext cx="1306166" cy="83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4BB4AD9-83C0-4987-E62A-7EC298F20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35" y="6690786"/>
            <a:ext cx="1782453" cy="24058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86C4E1-12D4-99C6-4DE2-2EC6B27BA2E2}"/>
              </a:ext>
            </a:extLst>
          </p:cNvPr>
          <p:cNvSpPr txBox="1"/>
          <p:nvPr/>
        </p:nvSpPr>
        <p:spPr>
          <a:xfrm>
            <a:off x="5650172" y="9579463"/>
            <a:ext cx="10724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両面テープ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1349B3-F74C-A977-0468-FB17F3DF3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695" y="25184"/>
            <a:ext cx="5476875" cy="51435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06A4845-AFC6-F617-997A-764067584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855" y="7089880"/>
            <a:ext cx="1452660" cy="1075256"/>
          </a:xfrm>
          <a:prstGeom prst="rect">
            <a:avLst/>
          </a:prstGeom>
        </p:spPr>
      </p:pic>
      <p:graphicFrame>
        <p:nvGraphicFramePr>
          <p:cNvPr id="25" name="表 24">
            <a:extLst>
              <a:ext uri="{FF2B5EF4-FFF2-40B4-BE49-F238E27FC236}">
                <a16:creationId xmlns:a16="http://schemas.microsoft.com/office/drawing/2014/main" id="{F052D931-5C9D-EDB1-0DE6-DF09A73C9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735312"/>
              </p:ext>
            </p:extLst>
          </p:nvPr>
        </p:nvGraphicFramePr>
        <p:xfrm>
          <a:off x="5031935" y="7232761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27" name="表 26">
            <a:extLst>
              <a:ext uri="{FF2B5EF4-FFF2-40B4-BE49-F238E27FC236}">
                <a16:creationId xmlns:a16="http://schemas.microsoft.com/office/drawing/2014/main" id="{1213A65C-CF8B-72D9-75A6-108E5AE66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160148"/>
              </p:ext>
            </p:extLst>
          </p:nvPr>
        </p:nvGraphicFramePr>
        <p:xfrm>
          <a:off x="5672464" y="7232761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6A01FBE-F5AF-F521-ECEC-C993D7489D4C}"/>
              </a:ext>
            </a:extLst>
          </p:cNvPr>
          <p:cNvSpPr/>
          <p:nvPr/>
        </p:nvSpPr>
        <p:spPr>
          <a:xfrm>
            <a:off x="5046061" y="7227976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9" name="表 28">
            <a:extLst>
              <a:ext uri="{FF2B5EF4-FFF2-40B4-BE49-F238E27FC236}">
                <a16:creationId xmlns:a16="http://schemas.microsoft.com/office/drawing/2014/main" id="{4873A43A-0F52-21D0-CB9A-4B1144BFD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849018"/>
              </p:ext>
            </p:extLst>
          </p:nvPr>
        </p:nvGraphicFramePr>
        <p:xfrm>
          <a:off x="559717" y="1165069"/>
          <a:ext cx="6325699" cy="3833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2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3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3M</a:t>
                      </a:r>
                      <a:r>
                        <a:rPr kumimoji="1" lang="ja-JP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（スリーエム） Ｙ４９１０Ｊ　</a:t>
                      </a:r>
                      <a:endParaRPr kumimoji="1" lang="en-US" altLang="ja-JP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5F519A2-9DF5-56AB-D1C4-55BB7C002433}"/>
              </a:ext>
            </a:extLst>
          </p:cNvPr>
          <p:cNvSpPr txBox="1"/>
          <p:nvPr/>
        </p:nvSpPr>
        <p:spPr>
          <a:xfrm>
            <a:off x="263304" y="1969471"/>
            <a:ext cx="4317861" cy="104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1"/>
              </a:lnSpc>
            </a:pP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VHB 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テープ ガラス用・高透明性、アクリルフォームを基材とした両面テープ</a:t>
            </a:r>
            <a:b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耐候性、耐薬品性、耐紫外線性、耐熱性に優れています。</a:t>
            </a:r>
          </a:p>
          <a:p>
            <a:pPr>
              <a:lnSpc>
                <a:spcPts val="1861"/>
              </a:lnSpc>
            </a:pP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耐熱温度は、短時間で</a:t>
            </a: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230℃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、長時間で</a:t>
            </a: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93℃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です。</a:t>
            </a: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861"/>
              </a:lnSpc>
            </a:pP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扱いやすい</a:t>
            </a: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枚入りを用意いたしました。</a:t>
            </a:r>
          </a:p>
        </p:txBody>
      </p:sp>
      <p:graphicFrame>
        <p:nvGraphicFramePr>
          <p:cNvPr id="32" name="表 31">
            <a:extLst>
              <a:ext uri="{FF2B5EF4-FFF2-40B4-BE49-F238E27FC236}">
                <a16:creationId xmlns:a16="http://schemas.microsoft.com/office/drawing/2014/main" id="{2E8FEC78-3D36-E743-77A4-8A96B3A67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361510"/>
              </p:ext>
            </p:extLst>
          </p:nvPr>
        </p:nvGraphicFramePr>
        <p:xfrm>
          <a:off x="460687" y="3350254"/>
          <a:ext cx="5936617" cy="267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8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048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A-13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Y4910J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サイズ 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135mm x 200mm 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厚さ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ｍｍ 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枚入 卸価格：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3,450(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角丸四角形 29">
            <a:extLst>
              <a:ext uri="{FF2B5EF4-FFF2-40B4-BE49-F238E27FC236}">
                <a16:creationId xmlns:a16="http://schemas.microsoft.com/office/drawing/2014/main" id="{BD662438-AE99-DBE3-C4F3-B804BC28538A}"/>
              </a:ext>
            </a:extLst>
          </p:cNvPr>
          <p:cNvSpPr/>
          <p:nvPr/>
        </p:nvSpPr>
        <p:spPr>
          <a:xfrm>
            <a:off x="4581165" y="1684567"/>
            <a:ext cx="1941608" cy="1575508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44" name="表 43">
            <a:extLst>
              <a:ext uri="{FF2B5EF4-FFF2-40B4-BE49-F238E27FC236}">
                <a16:creationId xmlns:a16="http://schemas.microsoft.com/office/drawing/2014/main" id="{1A67AF9D-5649-8741-1D83-65B506408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692290"/>
              </p:ext>
            </p:extLst>
          </p:nvPr>
        </p:nvGraphicFramePr>
        <p:xfrm>
          <a:off x="4998713" y="428702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45" name="表 44">
            <a:extLst>
              <a:ext uri="{FF2B5EF4-FFF2-40B4-BE49-F238E27FC236}">
                <a16:creationId xmlns:a16="http://schemas.microsoft.com/office/drawing/2014/main" id="{1BE68CE9-AF46-CCC1-60A5-48AB33EDB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76039"/>
              </p:ext>
            </p:extLst>
          </p:nvPr>
        </p:nvGraphicFramePr>
        <p:xfrm>
          <a:off x="5639242" y="428702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D9A6AB3-D0DA-F4CA-91DA-3EFFB6AC5E27}"/>
              </a:ext>
            </a:extLst>
          </p:cNvPr>
          <p:cNvSpPr/>
          <p:nvPr/>
        </p:nvSpPr>
        <p:spPr>
          <a:xfrm>
            <a:off x="5046061" y="4282238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7" name="表 46">
            <a:extLst>
              <a:ext uri="{FF2B5EF4-FFF2-40B4-BE49-F238E27FC236}">
                <a16:creationId xmlns:a16="http://schemas.microsoft.com/office/drawing/2014/main" id="{A7A6FCC7-0D13-20D2-5AE9-9A061CCB1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13778"/>
              </p:ext>
            </p:extLst>
          </p:nvPr>
        </p:nvGraphicFramePr>
        <p:xfrm>
          <a:off x="559717" y="8747504"/>
          <a:ext cx="5569777" cy="48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04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KS-165-5025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緑色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350/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ヶ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4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E-13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KS-165-10025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緑色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700/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ヶ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0" name="図 49">
            <a:extLst>
              <a:ext uri="{FF2B5EF4-FFF2-40B4-BE49-F238E27FC236}">
                <a16:creationId xmlns:a16="http://schemas.microsoft.com/office/drawing/2014/main" id="{D623B1BF-B94B-D6F3-CAC6-D827F20FCB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9" y="1202559"/>
            <a:ext cx="634954" cy="373918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54365383-2381-0A9A-6E3E-285DEB5F69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56" y="7460346"/>
            <a:ext cx="432000" cy="432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8AAFFD37-446D-E6A4-459B-734EFF0DDD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23" y="7463104"/>
            <a:ext cx="432000" cy="4320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58D2D1DA-2269-A2F1-E934-7435339BA0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71" y="4511320"/>
            <a:ext cx="432000" cy="4320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ECE20311-79C8-CA1F-F447-A3816B920D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23" y="452084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025649"/>
              </p:ext>
            </p:extLst>
          </p:nvPr>
        </p:nvGraphicFramePr>
        <p:xfrm>
          <a:off x="548444" y="650346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ビニールテープ・アセテートテープ</a:t>
                      </a:r>
                      <a:endParaRPr kumimoji="1" lang="en-US" altLang="ja-JP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694402" y="1580990"/>
            <a:ext cx="556977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難燃性・電気絶縁性にすぐれており、コーナー曲面への巻き付け使用ができます。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4118" y="5585012"/>
            <a:ext cx="5569776" cy="72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表面が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PET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繊維で起毛されているゴム系の粘着材のハーネス結束用テープです。</a:t>
            </a:r>
            <a:endParaRPr lang="en-US" altLang="ja-JP" sz="868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制振効果もあります。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19mm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幅、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9mm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幅、用途に応じて使い分けできます。</a:t>
            </a:r>
            <a:endParaRPr lang="en-US" altLang="ja-JP" sz="868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688"/>
              </a:lnSpc>
            </a:pPr>
            <a:r>
              <a:rPr lang="en-US" altLang="ja-JP" sz="868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19mm</a:t>
            </a:r>
            <a:r>
              <a:rPr lang="ja-JP" altLang="en-US" sz="868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幅は</a:t>
            </a:r>
            <a:r>
              <a:rPr lang="en-US" altLang="ja-JP" sz="868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868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巻から販売いたします。</a:t>
            </a:r>
            <a:endParaRPr lang="en-US" altLang="ja-JP" sz="868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63279"/>
              </p:ext>
            </p:extLst>
          </p:nvPr>
        </p:nvGraphicFramePr>
        <p:xfrm>
          <a:off x="644113" y="6319421"/>
          <a:ext cx="5569777" cy="678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16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D-14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TESA51608-19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 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巻入） 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E-14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TESA51608-19T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巻入）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F-14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TESA51608-9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　　幅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32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巻入）  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05771"/>
              </p:ext>
            </p:extLst>
          </p:nvPr>
        </p:nvGraphicFramePr>
        <p:xfrm>
          <a:off x="650035" y="1860344"/>
          <a:ext cx="5569777" cy="2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A-14</a:t>
                      </a: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NITTO-223SH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黒色（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巻入）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1,650(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表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866596"/>
              </p:ext>
            </p:extLst>
          </p:nvPr>
        </p:nvGraphicFramePr>
        <p:xfrm>
          <a:off x="622491" y="4613859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ハーネス結束用　テサテープ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" name="図 35" descr="Nitto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2" y="717028"/>
            <a:ext cx="896633" cy="277035"/>
          </a:xfrm>
          <a:prstGeom prst="rect">
            <a:avLst/>
          </a:prstGeom>
          <a:noFill/>
        </p:spPr>
      </p:pic>
      <p:sp>
        <p:nvSpPr>
          <p:cNvPr id="37" name="テキスト ボックス 36"/>
          <p:cNvSpPr txBox="1"/>
          <p:nvPr/>
        </p:nvSpPr>
        <p:spPr>
          <a:xfrm>
            <a:off x="548968" y="1073198"/>
            <a:ext cx="177645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1031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電気絶縁用ビニールテープ</a:t>
            </a:r>
          </a:p>
        </p:txBody>
      </p:sp>
      <p:pic>
        <p:nvPicPr>
          <p:cNvPr id="46" name="図 4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93" y="1014382"/>
            <a:ext cx="712912" cy="5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図 5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t="977" r="26270" b="3972"/>
          <a:stretch>
            <a:fillRect/>
          </a:stretch>
        </p:blipFill>
        <p:spPr bwMode="auto">
          <a:xfrm rot="5400000">
            <a:off x="4107839" y="758842"/>
            <a:ext cx="571032" cy="10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コネクタ 2"/>
          <p:cNvCxnSpPr>
            <a:cxnSpLocks/>
          </p:cNvCxnSpPr>
          <p:nvPr/>
        </p:nvCxnSpPr>
        <p:spPr>
          <a:xfrm flipV="1">
            <a:off x="559720" y="2143257"/>
            <a:ext cx="5738559" cy="211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650040" y="2824473"/>
            <a:ext cx="556977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アセテートクロスにアクリル系粘着剤を塗布した絶縁テープです。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巻から販売いたします。</a:t>
            </a:r>
          </a:p>
        </p:txBody>
      </p:sp>
      <p:graphicFrame>
        <p:nvGraphicFramePr>
          <p:cNvPr id="64" name="表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46009"/>
              </p:ext>
            </p:extLst>
          </p:nvPr>
        </p:nvGraphicFramePr>
        <p:xfrm>
          <a:off x="650035" y="3022179"/>
          <a:ext cx="5569777" cy="2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B-14</a:t>
                      </a: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NITTO-No.5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520/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巻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" name="テキスト ボックス 64"/>
          <p:cNvSpPr txBox="1"/>
          <p:nvPr/>
        </p:nvSpPr>
        <p:spPr>
          <a:xfrm>
            <a:off x="548968" y="2289018"/>
            <a:ext cx="177645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1031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アセテート基材粘着テープ</a:t>
            </a:r>
          </a:p>
        </p:txBody>
      </p:sp>
      <p:pic>
        <p:nvPicPr>
          <p:cNvPr id="68" name="図 67" descr="http://www.nitto.com/jp/ja/Images/composite_004_img_structure_NO5_NO5EG_txt.jpg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3486134" y="2283417"/>
            <a:ext cx="1750002" cy="45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図 68" descr="20150711_143320"/>
          <p:cNvPicPr/>
          <p:nvPr/>
        </p:nvPicPr>
        <p:blipFill>
          <a:blip r:embed="rId8" cstate="print">
            <a:lum bright="1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6" t="33083" r="35818" b="29483"/>
          <a:stretch>
            <a:fillRect/>
          </a:stretch>
        </p:blipFill>
        <p:spPr bwMode="auto">
          <a:xfrm>
            <a:off x="2470860" y="2279540"/>
            <a:ext cx="791507" cy="5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図 69" descr="ホームページ"/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0" y="4629063"/>
            <a:ext cx="1053507" cy="316168"/>
          </a:xfrm>
          <a:prstGeom prst="rect">
            <a:avLst/>
          </a:prstGeom>
          <a:noFill/>
        </p:spPr>
      </p:pic>
      <p:pic>
        <p:nvPicPr>
          <p:cNvPr id="72" name="図 7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4666" r="10818" b="4495"/>
          <a:stretch>
            <a:fillRect/>
          </a:stretch>
        </p:blipFill>
        <p:spPr bwMode="auto">
          <a:xfrm>
            <a:off x="1208544" y="5032661"/>
            <a:ext cx="625024" cy="5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図 7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3" t="1303" r="37012" b="2669"/>
          <a:stretch>
            <a:fillRect/>
          </a:stretch>
        </p:blipFill>
        <p:spPr bwMode="auto">
          <a:xfrm rot="5400000">
            <a:off x="2428539" y="4644080"/>
            <a:ext cx="576706" cy="1293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グループ化 7"/>
          <p:cNvGrpSpPr/>
          <p:nvPr/>
        </p:nvGrpSpPr>
        <p:grpSpPr>
          <a:xfrm>
            <a:off x="3693541" y="4933547"/>
            <a:ext cx="1738003" cy="686231"/>
            <a:chOff x="557679" y="4374574"/>
            <a:chExt cx="1853528" cy="731846"/>
          </a:xfrm>
        </p:grpSpPr>
        <p:pic>
          <p:nvPicPr>
            <p:cNvPr id="71" name="図 70" descr="20150711_175946"/>
            <p:cNvPicPr/>
            <p:nvPr/>
          </p:nvPicPr>
          <p:blipFill>
            <a:blip r:embed="rId13" cstate="print">
              <a:lum bright="14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t="35597" r="29671" b="44182"/>
            <a:stretch>
              <a:fillRect/>
            </a:stretch>
          </p:blipFill>
          <p:spPr bwMode="auto">
            <a:xfrm>
              <a:off x="557679" y="4374574"/>
              <a:ext cx="1669190" cy="644958"/>
            </a:xfrm>
            <a:prstGeom prst="rect">
              <a:avLst/>
            </a:prstGeom>
            <a:noFill/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483973" y="4854020"/>
              <a:ext cx="927234" cy="25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38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使用参考例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268D2D5-8CCD-7E8B-EF5E-A99A732BE77D}"/>
              </a:ext>
            </a:extLst>
          </p:cNvPr>
          <p:cNvSpPr txBox="1"/>
          <p:nvPr/>
        </p:nvSpPr>
        <p:spPr>
          <a:xfrm>
            <a:off x="172163" y="9532884"/>
            <a:ext cx="1336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両面テープ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1A41FF5F-39BB-7C4E-DDF3-F75F0A304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841363"/>
              </p:ext>
            </p:extLst>
          </p:nvPr>
        </p:nvGraphicFramePr>
        <p:xfrm>
          <a:off x="357685" y="7056794"/>
          <a:ext cx="6325699" cy="3833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2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3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結束バンド</a:t>
                      </a:r>
                      <a:endParaRPr kumimoji="1" lang="en-US" altLang="ja-JP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図 11" descr="http://maru-m.jp/images/consumables_2.jpg">
            <a:extLst>
              <a:ext uri="{FF2B5EF4-FFF2-40B4-BE49-F238E27FC236}">
                <a16:creationId xmlns:a16="http://schemas.microsoft.com/office/drawing/2014/main" id="{5B583190-5D9C-4B47-1E1A-6C9C5B21EC6C}"/>
              </a:ext>
            </a:extLst>
          </p:cNvPr>
          <p:cNvPicPr/>
          <p:nvPr/>
        </p:nvPicPr>
        <p:blipFill rotWithShape="1"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40338" r="3798"/>
          <a:stretch>
            <a:fillRect/>
          </a:stretch>
        </p:blipFill>
        <p:spPr bwMode="auto">
          <a:xfrm>
            <a:off x="1755884" y="7451329"/>
            <a:ext cx="1951073" cy="54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BC1DB45-C665-CD24-3C89-32491B808D88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t="8072" r="14402" b="7589"/>
          <a:stretch/>
        </p:blipFill>
        <p:spPr bwMode="auto">
          <a:xfrm>
            <a:off x="4478824" y="7378621"/>
            <a:ext cx="584076" cy="9771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309A-39AC-C821-B646-FCC19780F4BD}"/>
              </a:ext>
            </a:extLst>
          </p:cNvPr>
          <p:cNvSpPr txBox="1"/>
          <p:nvPr/>
        </p:nvSpPr>
        <p:spPr>
          <a:xfrm>
            <a:off x="471080" y="7940655"/>
            <a:ext cx="4139839" cy="555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1"/>
              </a:lnSpc>
            </a:pPr>
            <a:r>
              <a:rPr lang="ja-JP" altLang="en-US" sz="957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耐熱・対候グレードなのに低価格。</a:t>
            </a:r>
            <a:r>
              <a:rPr lang="en-US" altLang="ja-JP" sz="957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957" dirty="0">
                <a:latin typeface="メイリオ" panose="020B0604030504040204" pitchFamily="50" charset="-128"/>
                <a:ea typeface="メイリオ" panose="020B0604030504040204" pitchFamily="50" charset="-128"/>
              </a:rPr>
              <a:t>袋＝</a:t>
            </a:r>
            <a:r>
              <a:rPr lang="en-US" altLang="ja-JP" sz="957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lang="ja-JP" altLang="en-US" sz="957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本入での販売です。</a:t>
            </a:r>
          </a:p>
          <a:p>
            <a:pPr>
              <a:lnSpc>
                <a:spcPts val="1861"/>
              </a:lnSpc>
            </a:pPr>
            <a:r>
              <a:rPr lang="ja-JP" altLang="en-US" sz="957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取り扱いやすい数量で用途に応じて使い分けできます。</a:t>
            </a: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DBDCC473-3122-7A67-CB23-4A7D32FDC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886107"/>
              </p:ext>
            </p:extLst>
          </p:nvPr>
        </p:nvGraphicFramePr>
        <p:xfrm>
          <a:off x="471072" y="8482857"/>
          <a:ext cx="6139648" cy="92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2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906">
                <a:tc>
                  <a:txBody>
                    <a:bodyPr/>
                    <a:lstStyle/>
                    <a:p>
                      <a:pPr>
                        <a:lnSpc>
                          <a:spcPts val="900"/>
                        </a:lnSpc>
                      </a:pP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G-14</a:t>
                      </a:r>
                    </a:p>
                  </a:txBody>
                  <a:tcPr marL="94513" marR="94513" marT="47257" marB="4725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MCB-100B-T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102mm 100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本入　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</a:pPr>
                      <a:r>
                        <a:rPr kumimoji="1" lang="zh-CN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170</a:t>
                      </a:r>
                      <a:r>
                        <a:rPr kumimoji="1" lang="en-US" altLang="zh-CN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zh-CN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zh-CN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94513" marR="94513" marT="47257" marB="472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06">
                <a:tc>
                  <a:txBody>
                    <a:bodyPr/>
                    <a:lstStyle/>
                    <a:p>
                      <a:pPr>
                        <a:lnSpc>
                          <a:spcPts val="900"/>
                        </a:lnSpc>
                      </a:pP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H-14</a:t>
                      </a:r>
                    </a:p>
                  </a:txBody>
                  <a:tcPr marL="94513" marR="94513" marT="47257" marB="4725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MCB-150B-T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152mm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本入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340(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94513" marR="94513" marT="47257" marB="472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906">
                <a:tc>
                  <a:txBody>
                    <a:bodyPr/>
                    <a:lstStyle/>
                    <a:p>
                      <a:pPr>
                        <a:lnSpc>
                          <a:spcPts val="900"/>
                        </a:lnSpc>
                      </a:pP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I-14</a:t>
                      </a:r>
                    </a:p>
                  </a:txBody>
                  <a:tcPr marL="94513" marR="94513" marT="47257" marB="4725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MCB-200B-T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202mm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本入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740(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94513" marR="94513" marT="47257" marB="472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906">
                <a:tc>
                  <a:txBody>
                    <a:bodyPr/>
                    <a:lstStyle/>
                    <a:p>
                      <a:pPr>
                        <a:lnSpc>
                          <a:spcPts val="900"/>
                        </a:lnSpc>
                      </a:pP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J-14</a:t>
                      </a:r>
                    </a:p>
                  </a:txBody>
                  <a:tcPr marL="94513" marR="94513" marT="47257" marB="4725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MCB-250B-T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252mm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本入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4513" marR="94513" marT="47257" marB="472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960(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94513" marR="94513" marT="47257" marB="472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図 17">
            <a:extLst>
              <a:ext uri="{FF2B5EF4-FFF2-40B4-BE49-F238E27FC236}">
                <a16:creationId xmlns:a16="http://schemas.microsoft.com/office/drawing/2014/main" id="{223BAB15-71B4-9BD3-7261-E68345B4F1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5" y="33467"/>
            <a:ext cx="1076325" cy="476250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0F21FE7-A636-38A9-0C7F-A241ADE837E5}"/>
              </a:ext>
            </a:extLst>
          </p:cNvPr>
          <p:cNvCxnSpPr>
            <a:cxnSpLocks/>
          </p:cNvCxnSpPr>
          <p:nvPr/>
        </p:nvCxnSpPr>
        <p:spPr>
          <a:xfrm flipV="1">
            <a:off x="559720" y="3259415"/>
            <a:ext cx="5738559" cy="211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2C650E7-ACEB-2FCC-2AF3-D7E4B32F4012}"/>
              </a:ext>
            </a:extLst>
          </p:cNvPr>
          <p:cNvSpPr txBox="1"/>
          <p:nvPr/>
        </p:nvSpPr>
        <p:spPr>
          <a:xfrm>
            <a:off x="548968" y="3359383"/>
            <a:ext cx="1262177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1031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自己融着テープ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99611E-E4B5-963A-46F4-42A6CAAB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93" y="3307596"/>
            <a:ext cx="963692" cy="7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CD00A93-5684-8989-B8CE-AA0AD86838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9313" y="3257891"/>
            <a:ext cx="674148" cy="79105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618CEEF-47BC-4057-B7BC-46AC1B281252}"/>
              </a:ext>
            </a:extLst>
          </p:cNvPr>
          <p:cNvSpPr txBox="1"/>
          <p:nvPr/>
        </p:nvSpPr>
        <p:spPr>
          <a:xfrm>
            <a:off x="627468" y="3996107"/>
            <a:ext cx="556977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電線ケーブル端末処理・接続用 非加硫ブチルゴム自己融着テープです。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巻から販売いたします。</a:t>
            </a:r>
          </a:p>
        </p:txBody>
      </p:sp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557535A0-5A2E-8EE3-11CC-799D6770E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221674"/>
              </p:ext>
            </p:extLst>
          </p:nvPr>
        </p:nvGraphicFramePr>
        <p:xfrm>
          <a:off x="627463" y="4253807"/>
          <a:ext cx="5569777" cy="2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C-14</a:t>
                      </a: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NITTO-No.15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500/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巻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37AB5B9E-F3F4-ED15-0895-2F6FE2C0B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00841"/>
              </p:ext>
            </p:extLst>
          </p:nvPr>
        </p:nvGraphicFramePr>
        <p:xfrm>
          <a:off x="5380516" y="855897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id="{11A2C460-4CBB-DD17-7B85-3623F273F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7524"/>
              </p:ext>
            </p:extLst>
          </p:nvPr>
        </p:nvGraphicFramePr>
        <p:xfrm>
          <a:off x="6021045" y="855897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B0F0F41-9C30-C1A5-D133-E70A58A8F68A}"/>
              </a:ext>
            </a:extLst>
          </p:cNvPr>
          <p:cNvSpPr/>
          <p:nvPr/>
        </p:nvSpPr>
        <p:spPr>
          <a:xfrm>
            <a:off x="5394642" y="851112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3" name="表 42">
            <a:extLst>
              <a:ext uri="{FF2B5EF4-FFF2-40B4-BE49-F238E27FC236}">
                <a16:creationId xmlns:a16="http://schemas.microsoft.com/office/drawing/2014/main" id="{34D59DD2-A724-B467-04D8-D7C26E474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867440"/>
              </p:ext>
            </p:extLst>
          </p:nvPr>
        </p:nvGraphicFramePr>
        <p:xfrm>
          <a:off x="5408985" y="2203484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62E9C53-B6AE-D344-6934-8F9CD3620748}"/>
              </a:ext>
            </a:extLst>
          </p:cNvPr>
          <p:cNvSpPr/>
          <p:nvPr/>
        </p:nvSpPr>
        <p:spPr>
          <a:xfrm>
            <a:off x="5423111" y="2198699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1" name="表 50">
            <a:extLst>
              <a:ext uri="{FF2B5EF4-FFF2-40B4-BE49-F238E27FC236}">
                <a16:creationId xmlns:a16="http://schemas.microsoft.com/office/drawing/2014/main" id="{A0809710-494A-4801-6C23-F2862A4EC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47548"/>
              </p:ext>
            </p:extLst>
          </p:nvPr>
        </p:nvGraphicFramePr>
        <p:xfrm>
          <a:off x="5439636" y="4970521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52" name="表 51">
            <a:extLst>
              <a:ext uri="{FF2B5EF4-FFF2-40B4-BE49-F238E27FC236}">
                <a16:creationId xmlns:a16="http://schemas.microsoft.com/office/drawing/2014/main" id="{39471458-C866-49F9-DA31-9B5F4E622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639864"/>
              </p:ext>
            </p:extLst>
          </p:nvPr>
        </p:nvGraphicFramePr>
        <p:xfrm>
          <a:off x="6080165" y="4970521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311F54B-35D2-A3F6-8C98-51394B87D2AC}"/>
              </a:ext>
            </a:extLst>
          </p:cNvPr>
          <p:cNvSpPr/>
          <p:nvPr/>
        </p:nvSpPr>
        <p:spPr>
          <a:xfrm>
            <a:off x="5453762" y="4965736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4" name="表 53">
            <a:extLst>
              <a:ext uri="{FF2B5EF4-FFF2-40B4-BE49-F238E27FC236}">
                <a16:creationId xmlns:a16="http://schemas.microsoft.com/office/drawing/2014/main" id="{979C91F9-D002-458A-34AE-78DF934BA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041990"/>
              </p:ext>
            </p:extLst>
          </p:nvPr>
        </p:nvGraphicFramePr>
        <p:xfrm>
          <a:off x="5392126" y="7306949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56" name="表 55">
            <a:extLst>
              <a:ext uri="{FF2B5EF4-FFF2-40B4-BE49-F238E27FC236}">
                <a16:creationId xmlns:a16="http://schemas.microsoft.com/office/drawing/2014/main" id="{B67E4AAD-7F73-6CB7-9544-9FF96444C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33096"/>
              </p:ext>
            </p:extLst>
          </p:nvPr>
        </p:nvGraphicFramePr>
        <p:xfrm>
          <a:off x="6032655" y="7306949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843D8EA5-BFDC-8D29-1AC7-0E764CF2BF85}"/>
              </a:ext>
            </a:extLst>
          </p:cNvPr>
          <p:cNvSpPr/>
          <p:nvPr/>
        </p:nvSpPr>
        <p:spPr>
          <a:xfrm>
            <a:off x="5439636" y="7278956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44E1FA5B-88F4-110F-1789-019683BF5E5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40" y="1068502"/>
            <a:ext cx="432000" cy="4320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012D8E65-C097-F13B-F0F2-5212B32D6FB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68" y="1068502"/>
            <a:ext cx="432000" cy="432000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E835EBF1-E19A-2925-F449-18BCED81B14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27" y="2410310"/>
            <a:ext cx="432000" cy="43200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CA8130E8-7DD5-89E7-28BA-94112F9513E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73" y="5187391"/>
            <a:ext cx="432000" cy="432000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65A3F2CE-BA0E-B398-C195-610A615041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82" y="5186550"/>
            <a:ext cx="432000" cy="432000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67321677-DB56-CCE8-64AC-823176EA987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09" y="7512247"/>
            <a:ext cx="432000" cy="432000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7E8F70A6-C844-F3BC-BD31-A56305DD1A8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20" y="7491301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ED175C-C723-9A24-F33C-54C18468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9250" cy="71437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6834D74-6CFA-F2D2-EE34-34B5B4F5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" y="550999"/>
            <a:ext cx="2687076" cy="10455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472F417-AAB1-4E51-0498-724A31A9D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18" y="881209"/>
            <a:ext cx="3679352" cy="7255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995EED-B089-0379-696B-5CB28AE4FD32}"/>
              </a:ext>
            </a:extLst>
          </p:cNvPr>
          <p:cNvSpPr txBox="1"/>
          <p:nvPr/>
        </p:nvSpPr>
        <p:spPr>
          <a:xfrm>
            <a:off x="177165" y="9578282"/>
            <a:ext cx="1006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バッテリー 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FEE434AA-70A6-9B7D-5625-A1E229477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169211"/>
              </p:ext>
            </p:extLst>
          </p:nvPr>
        </p:nvGraphicFramePr>
        <p:xfrm>
          <a:off x="471488" y="1671617"/>
          <a:ext cx="5915024" cy="3239994"/>
        </p:xfrm>
        <a:graphic>
          <a:graphicData uri="http://schemas.openxmlformats.org/drawingml/2006/table">
            <a:tbl>
              <a:tblPr/>
              <a:tblGrid>
                <a:gridCol w="988822">
                  <a:extLst>
                    <a:ext uri="{9D8B030D-6E8A-4147-A177-3AD203B41FA5}">
                      <a16:colId xmlns:a16="http://schemas.microsoft.com/office/drawing/2014/main" val="2163609670"/>
                    </a:ext>
                  </a:extLst>
                </a:gridCol>
                <a:gridCol w="1165839">
                  <a:extLst>
                    <a:ext uri="{9D8B030D-6E8A-4147-A177-3AD203B41FA5}">
                      <a16:colId xmlns:a16="http://schemas.microsoft.com/office/drawing/2014/main" val="2577419603"/>
                    </a:ext>
                  </a:extLst>
                </a:gridCol>
                <a:gridCol w="1216857">
                  <a:extLst>
                    <a:ext uri="{9D8B030D-6E8A-4147-A177-3AD203B41FA5}">
                      <a16:colId xmlns:a16="http://schemas.microsoft.com/office/drawing/2014/main" val="3338896161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3458701551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1357482365"/>
                    </a:ext>
                  </a:extLst>
                </a:gridCol>
              </a:tblGrid>
              <a:tr h="16626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JIS 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　国産車用　無補水式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956661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68163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50B19L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59314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50B19R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44491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70B24L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51885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70B24R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371640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90D23L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666682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90D23R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984061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100D26L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905001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100D26R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631822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120D31L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821957"/>
                  </a:ext>
                </a:extLst>
              </a:tr>
              <a:tr h="1743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120D31R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592583"/>
                  </a:ext>
                </a:extLst>
              </a:tr>
              <a:tr h="159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135E41L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15,625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835740"/>
                  </a:ext>
                </a:extLst>
              </a:tr>
              <a:tr h="159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135E41R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15,625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793080"/>
                  </a:ext>
                </a:extLst>
              </a:tr>
              <a:tr h="159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155F51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16,875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329342"/>
                  </a:ext>
                </a:extLst>
              </a:tr>
              <a:tr h="159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175F51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345510"/>
                  </a:ext>
                </a:extLst>
              </a:tr>
              <a:tr h="159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205G51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246470"/>
                  </a:ext>
                </a:extLst>
              </a:tr>
              <a:tr h="159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265H52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55936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9E8C8065-9EED-CCBB-29AF-C8A2A3EDB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62507"/>
              </p:ext>
            </p:extLst>
          </p:nvPr>
        </p:nvGraphicFramePr>
        <p:xfrm>
          <a:off x="471488" y="4972051"/>
          <a:ext cx="5915024" cy="4535992"/>
        </p:xfrm>
        <a:graphic>
          <a:graphicData uri="http://schemas.openxmlformats.org/drawingml/2006/table">
            <a:tbl>
              <a:tblPr/>
              <a:tblGrid>
                <a:gridCol w="1029766">
                  <a:extLst>
                    <a:ext uri="{9D8B030D-6E8A-4147-A177-3AD203B41FA5}">
                      <a16:colId xmlns:a16="http://schemas.microsoft.com/office/drawing/2014/main" val="799775019"/>
                    </a:ext>
                  </a:extLst>
                </a:gridCol>
                <a:gridCol w="1124895">
                  <a:extLst>
                    <a:ext uri="{9D8B030D-6E8A-4147-A177-3AD203B41FA5}">
                      <a16:colId xmlns:a16="http://schemas.microsoft.com/office/drawing/2014/main" val="4113152898"/>
                    </a:ext>
                  </a:extLst>
                </a:gridCol>
                <a:gridCol w="1216857">
                  <a:extLst>
                    <a:ext uri="{9D8B030D-6E8A-4147-A177-3AD203B41FA5}">
                      <a16:colId xmlns:a16="http://schemas.microsoft.com/office/drawing/2014/main" val="167371879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2798311956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4042820086"/>
                    </a:ext>
                  </a:extLst>
                </a:gridCol>
              </a:tblGrid>
              <a:tr h="17245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JIS 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　国産車用　補水式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294202"/>
                  </a:ext>
                </a:extLst>
              </a:tr>
              <a:tr h="384705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430343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Q-4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34A19L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525055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34A19R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3203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44B19L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682119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44R19R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806840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U-4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65B24L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782172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65B24R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877201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85D23L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099160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X-4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85D23R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619785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95D26L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416994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Z-4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95D26R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674759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AA-4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115D31L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66189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AB-4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115D31R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充電制御対応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723145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AC-4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120E41L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15,625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99952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AD-4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120E41R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15,625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5780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AE-4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130E41L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920315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AF-4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130E41R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17711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130F51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24192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AH-4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170F51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22,000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438170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AI-4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155G51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23,500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310810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AJ-4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195G51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321934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AK-4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210H52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31,500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254027"/>
                  </a:ext>
                </a:extLst>
              </a:tr>
              <a:tr h="180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AL-4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245H52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36,900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液栓キャップ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22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77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73ED6EB-C7C8-8C97-C226-7D95237DB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77" y="28574"/>
            <a:ext cx="5705475" cy="7048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C977BB5-9B97-3AB8-A863-492D607AE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08" y="733424"/>
            <a:ext cx="3292204" cy="119785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7F9468-FA7A-0B90-9EB0-DCBBF5F62124}"/>
              </a:ext>
            </a:extLst>
          </p:cNvPr>
          <p:cNvSpPr txBox="1"/>
          <p:nvPr/>
        </p:nvSpPr>
        <p:spPr>
          <a:xfrm>
            <a:off x="5746196" y="9534106"/>
            <a:ext cx="1006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バッテリー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9282F16F-ED19-1306-CAFB-61E4323EE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359577"/>
              </p:ext>
            </p:extLst>
          </p:nvPr>
        </p:nvGraphicFramePr>
        <p:xfrm>
          <a:off x="471488" y="2090357"/>
          <a:ext cx="5915024" cy="3193387"/>
        </p:xfrm>
        <a:graphic>
          <a:graphicData uri="http://schemas.openxmlformats.org/drawingml/2006/table">
            <a:tbl>
              <a:tblPr/>
              <a:tblGrid>
                <a:gridCol w="1020428">
                  <a:extLst>
                    <a:ext uri="{9D8B030D-6E8A-4147-A177-3AD203B41FA5}">
                      <a16:colId xmlns:a16="http://schemas.microsoft.com/office/drawing/2014/main" val="9573215"/>
                    </a:ext>
                  </a:extLst>
                </a:gridCol>
                <a:gridCol w="1134233">
                  <a:extLst>
                    <a:ext uri="{9D8B030D-6E8A-4147-A177-3AD203B41FA5}">
                      <a16:colId xmlns:a16="http://schemas.microsoft.com/office/drawing/2014/main" val="2878701400"/>
                    </a:ext>
                  </a:extLst>
                </a:gridCol>
                <a:gridCol w="1216857">
                  <a:extLst>
                    <a:ext uri="{9D8B030D-6E8A-4147-A177-3AD203B41FA5}">
                      <a16:colId xmlns:a16="http://schemas.microsoft.com/office/drawing/2014/main" val="595330078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684850071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4092447248"/>
                    </a:ext>
                  </a:extLst>
                </a:gridCol>
              </a:tblGrid>
              <a:tr h="17827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JIS 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　国産車用　無補水式 </a:t>
                      </a: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 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アイドリングストップ車用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761857"/>
                  </a:ext>
                </a:extLst>
              </a:tr>
              <a:tr h="397687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16907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K42/60B19L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515945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K42R/60B19R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316348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M42/60B20L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6,875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479107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M42R/60B20R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6,875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675766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N55/80B24L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894807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N55R/80B24R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03618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Q85/115D23L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223433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Q85R/115D23R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278475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S95/130D26L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98957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S95R/130D26R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91062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T110/145D31L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388861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T110R/145D31R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246343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S34B20R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HV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734923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S46B24R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14,875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HV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148447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2A464857-5A3C-0EB1-74CF-4A86C573F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14667"/>
              </p:ext>
            </p:extLst>
          </p:nvPr>
        </p:nvGraphicFramePr>
        <p:xfrm>
          <a:off x="471488" y="5461893"/>
          <a:ext cx="5915024" cy="3937565"/>
        </p:xfrm>
        <a:graphic>
          <a:graphicData uri="http://schemas.openxmlformats.org/drawingml/2006/table">
            <a:tbl>
              <a:tblPr/>
              <a:tblGrid>
                <a:gridCol w="984333">
                  <a:extLst>
                    <a:ext uri="{9D8B030D-6E8A-4147-A177-3AD203B41FA5}">
                      <a16:colId xmlns:a16="http://schemas.microsoft.com/office/drawing/2014/main" val="2412891306"/>
                    </a:ext>
                  </a:extLst>
                </a:gridCol>
                <a:gridCol w="1170328">
                  <a:extLst>
                    <a:ext uri="{9D8B030D-6E8A-4147-A177-3AD203B41FA5}">
                      <a16:colId xmlns:a16="http://schemas.microsoft.com/office/drawing/2014/main" val="3905142219"/>
                    </a:ext>
                  </a:extLst>
                </a:gridCol>
                <a:gridCol w="1216857">
                  <a:extLst>
                    <a:ext uri="{9D8B030D-6E8A-4147-A177-3AD203B41FA5}">
                      <a16:colId xmlns:a16="http://schemas.microsoft.com/office/drawing/2014/main" val="1299667216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2025116362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3851711917"/>
                    </a:ext>
                  </a:extLst>
                </a:gridCol>
              </a:tblGrid>
              <a:tr h="1782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EN 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　輸入車・国産車用　無補水式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419877"/>
                  </a:ext>
                </a:extLst>
              </a:tr>
              <a:tr h="397687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196379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345 LN0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66950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360 LN1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739400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Q-5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370 LN2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9,875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25470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385 LBN3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808983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390 LN3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615114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390 LN3R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985096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U-5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400 LBN4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2879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390 LN4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12,500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297468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420 LN5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717593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X-5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425 LN6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256494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375 LN2 EFB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12,375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液式高性能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087786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Z-5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385 LN3 EFB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液式高性能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97592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AA-5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365 LN1 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式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615325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AB-5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380 LN2 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式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882704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AC-5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390 LN3 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式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868307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AD-5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400 LN4 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21,875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式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482998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AE-5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415 LN5 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24,000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式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571968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AF-5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425 LN6 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対応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AGM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式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691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36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AC1EBDE-27B5-D801-1E03-B9D1BA7B0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54592"/>
            <a:ext cx="5381625" cy="56197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358CB7-EAEF-CDCD-DA09-48625C3E9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2" y="873577"/>
            <a:ext cx="4724116" cy="1865078"/>
          </a:xfrm>
          <a:prstGeom prst="rect">
            <a:avLst/>
          </a:prstGeom>
        </p:spPr>
      </p:pic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C69F9492-F918-9AAA-6CF9-F821DA0C5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895318"/>
              </p:ext>
            </p:extLst>
          </p:nvPr>
        </p:nvGraphicFramePr>
        <p:xfrm>
          <a:off x="471488" y="2995666"/>
          <a:ext cx="5915024" cy="3301720"/>
        </p:xfrm>
        <a:graphic>
          <a:graphicData uri="http://schemas.openxmlformats.org/drawingml/2006/table">
            <a:tbl>
              <a:tblPr/>
              <a:tblGrid>
                <a:gridCol w="984333">
                  <a:extLst>
                    <a:ext uri="{9D8B030D-6E8A-4147-A177-3AD203B41FA5}">
                      <a16:colId xmlns:a16="http://schemas.microsoft.com/office/drawing/2014/main" val="2841911260"/>
                    </a:ext>
                  </a:extLst>
                </a:gridCol>
                <a:gridCol w="1170328">
                  <a:extLst>
                    <a:ext uri="{9D8B030D-6E8A-4147-A177-3AD203B41FA5}">
                      <a16:colId xmlns:a16="http://schemas.microsoft.com/office/drawing/2014/main" val="3752295365"/>
                    </a:ext>
                  </a:extLst>
                </a:gridCol>
                <a:gridCol w="1216857">
                  <a:extLst>
                    <a:ext uri="{9D8B030D-6E8A-4147-A177-3AD203B41FA5}">
                      <a16:colId xmlns:a16="http://schemas.microsoft.com/office/drawing/2014/main" val="638785332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2880302816"/>
                    </a:ext>
                  </a:extLst>
                </a:gridCol>
                <a:gridCol w="1271753">
                  <a:extLst>
                    <a:ext uri="{9D8B030D-6E8A-4147-A177-3AD203B41FA5}">
                      <a16:colId xmlns:a16="http://schemas.microsoft.com/office/drawing/2014/main" val="3804806320"/>
                    </a:ext>
                  </a:extLst>
                </a:gridCol>
              </a:tblGrid>
              <a:tr h="1782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EN 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　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Super Heavy Duty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7747"/>
                  </a:ext>
                </a:extLst>
              </a:tr>
              <a:tr h="397687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615735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MF68032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30,000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611550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MF72512 EFB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36,250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大型車 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車対応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118344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509486"/>
                  </a:ext>
                </a:extLst>
              </a:tr>
              <a:tr h="178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Marine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469887"/>
                  </a:ext>
                </a:extLst>
              </a:tr>
              <a:tr h="397687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64859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DC24MF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13,125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マリーン</a:t>
                      </a:r>
                      <a:r>
                        <a:rPr lang="en-US" altLang="ja-JP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lang="ja-JP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キャンピングカー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139015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DC27MF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14,750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マリーン</a:t>
                      </a:r>
                      <a:r>
                        <a:rPr lang="en-US" altLang="ja-JP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lang="ja-JP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キャンピングカー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630703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DC31MF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15,625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マリーン</a:t>
                      </a:r>
                      <a:r>
                        <a:rPr lang="en-US" altLang="ja-JP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lang="ja-JP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キャンピングカー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555162"/>
                  </a:ext>
                </a:extLst>
              </a:tr>
              <a:tr h="186959">
                <a:tc>
                  <a:txBody>
                    <a:bodyPr/>
                    <a:lstStyle/>
                    <a:p>
                      <a:pPr algn="l" fontAlgn="ctr"/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170909"/>
                  </a:ext>
                </a:extLst>
              </a:tr>
              <a:tr h="178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BCI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</a:t>
                      </a: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128015"/>
                  </a:ext>
                </a:extLst>
              </a:tr>
              <a:tr h="397687">
                <a:tc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ハンコック　　　　　　　卸価格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lang="en-US" altLang="ja-JP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仕様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備考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33093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4DLT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22,250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農機 大型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306581"/>
                  </a:ext>
                </a:extLst>
              </a:tr>
              <a:tr h="171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Hankook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US65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12,250 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液式無補水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BCI</a:t>
                      </a:r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規格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Gr65</a:t>
                      </a:r>
                    </a:p>
                  </a:txBody>
                  <a:tcPr marL="6857" marR="6857" marT="68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995478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F16031-7B7F-20D0-23D0-06501C0C967B}"/>
              </a:ext>
            </a:extLst>
          </p:cNvPr>
          <p:cNvSpPr txBox="1"/>
          <p:nvPr/>
        </p:nvSpPr>
        <p:spPr>
          <a:xfrm>
            <a:off x="177165" y="9578282"/>
            <a:ext cx="1006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バッテリー 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7763AAF-B936-E7AC-CB5B-EF0F345A5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70" y="6769121"/>
            <a:ext cx="4618842" cy="16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BEA7E5E-743F-AD19-6F59-F05BCB64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83" y="54592"/>
            <a:ext cx="5657850" cy="58102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A56BF0C-CF04-B544-E56D-15F5EB915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8" y="675609"/>
            <a:ext cx="1888124" cy="49426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FB0B59B-F664-7811-BF5F-D7311B264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4" y="5785405"/>
            <a:ext cx="1171575" cy="73342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DC9E879-89F2-3A7A-42D0-98E8D03AAE39}"/>
              </a:ext>
            </a:extLst>
          </p:cNvPr>
          <p:cNvSpPr txBox="1"/>
          <p:nvPr/>
        </p:nvSpPr>
        <p:spPr>
          <a:xfrm>
            <a:off x="1192177" y="5818786"/>
            <a:ext cx="547951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ブースターケーブル</a:t>
            </a: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●突然のバッテリーあがりに安心！</a:t>
            </a:r>
          </a:p>
          <a:p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軽自動車～コンパクトカー用</a:t>
            </a: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ハイブリッド車対応</a:t>
            </a:r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車に合ったブースターケーブルをご使用ください</a:t>
            </a: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誰でも安心・安全に使用できます。ブースタークリップに付いているタグの番号順につなぐだけ！</a:t>
            </a:r>
          </a:p>
          <a:p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（ブースターケーブルによる始動の場合は、正しい順序で接続してください）</a:t>
            </a:r>
          </a:p>
          <a:p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●安全な絶縁カバー付！</a:t>
            </a:r>
          </a:p>
        </p:txBody>
      </p:sp>
      <p:sp>
        <p:nvSpPr>
          <p:cNvPr id="30" name="テキスト ボックス 2">
            <a:extLst>
              <a:ext uri="{FF2B5EF4-FFF2-40B4-BE49-F238E27FC236}">
                <a16:creationId xmlns:a16="http://schemas.microsoft.com/office/drawing/2014/main" id="{D303465F-EDB2-DB4B-5584-6CBD904B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430" y="13671434"/>
            <a:ext cx="825500" cy="1511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en-US" sz="1050" kern="10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2">
            <a:extLst>
              <a:ext uri="{FF2B5EF4-FFF2-40B4-BE49-F238E27FC236}">
                <a16:creationId xmlns:a16="http://schemas.microsoft.com/office/drawing/2014/main" id="{1CE744D3-F599-8501-3F7F-DDD21BF5F3B7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1789430" y="14380675"/>
            <a:ext cx="825500" cy="457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en-US" sz="1050" kern="10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5" name="表 34">
            <a:extLst>
              <a:ext uri="{FF2B5EF4-FFF2-40B4-BE49-F238E27FC236}">
                <a16:creationId xmlns:a16="http://schemas.microsoft.com/office/drawing/2014/main" id="{8383BEE2-F014-668E-9BD9-BECA45D6C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258633"/>
              </p:ext>
            </p:extLst>
          </p:nvPr>
        </p:nvGraphicFramePr>
        <p:xfrm>
          <a:off x="3004467" y="1503726"/>
          <a:ext cx="3630250" cy="771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250">
                  <a:extLst>
                    <a:ext uri="{9D8B030D-6E8A-4147-A177-3AD203B41FA5}">
                      <a16:colId xmlns:a16="http://schemas.microsoft.com/office/drawing/2014/main" val="543447214"/>
                    </a:ext>
                  </a:extLst>
                </a:gridCol>
              </a:tblGrid>
              <a:tr h="696344"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ハイブリッド車にも対応</a:t>
                      </a:r>
                      <a:endParaRPr kumimoji="1" lang="en-US" altLang="ja-JP" sz="9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A-7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品番：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MP-310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endParaRP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ウルトラパルス充電器 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MAX6.5A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DC12V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車専用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本体サイズ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重さ：約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205(W)×113(H)×158(D)mm/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約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1.1kg</a:t>
                      </a: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345787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A4A5F59-9875-6681-6FB2-EA2AB543817C}"/>
              </a:ext>
            </a:extLst>
          </p:cNvPr>
          <p:cNvSpPr txBox="1"/>
          <p:nvPr/>
        </p:nvSpPr>
        <p:spPr>
          <a:xfrm>
            <a:off x="5000179" y="9522239"/>
            <a:ext cx="14903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バッテリー関連商品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003BDABC-860B-BB83-23FE-92A60EDEF4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79"/>
          <a:stretch/>
        </p:blipFill>
        <p:spPr>
          <a:xfrm>
            <a:off x="321002" y="1375644"/>
            <a:ext cx="2633108" cy="1080000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C19A0E7D-2CCD-F286-3BC6-284B34D7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94" y="2559632"/>
            <a:ext cx="2559815" cy="1272056"/>
          </a:xfrm>
          <a:prstGeom prst="rect">
            <a:avLst/>
          </a:prstGeom>
        </p:spPr>
      </p:pic>
      <p:graphicFrame>
        <p:nvGraphicFramePr>
          <p:cNvPr id="43" name="表 42">
            <a:extLst>
              <a:ext uri="{FF2B5EF4-FFF2-40B4-BE49-F238E27FC236}">
                <a16:creationId xmlns:a16="http://schemas.microsoft.com/office/drawing/2014/main" id="{E301F587-7885-80B1-E394-292131AC7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941620"/>
              </p:ext>
            </p:extLst>
          </p:nvPr>
        </p:nvGraphicFramePr>
        <p:xfrm>
          <a:off x="3041441" y="2724636"/>
          <a:ext cx="3630250" cy="771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250">
                  <a:extLst>
                    <a:ext uri="{9D8B030D-6E8A-4147-A177-3AD203B41FA5}">
                      <a16:colId xmlns:a16="http://schemas.microsoft.com/office/drawing/2014/main" val="543447214"/>
                    </a:ext>
                  </a:extLst>
                </a:gridCol>
              </a:tblGrid>
              <a:tr h="69634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ISS</a:t>
                      </a:r>
                      <a:r>
                        <a:rPr kumimoji="1" lang="ja-JP" alt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バッテリーにも対応</a:t>
                      </a:r>
                      <a:endParaRPr kumimoji="1" lang="en-US" altLang="ja-JP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B-7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品番：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MP-320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endParaRP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ウルトラパルス充電器 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MAX15A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DC12V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車専用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本体サイズ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重さ：約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250(W)×133(H)×178(D)mm/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約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1.4kg</a:t>
                      </a: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345787"/>
                  </a:ext>
                </a:extLst>
              </a:tr>
            </a:tbl>
          </a:graphicData>
        </a:graphic>
      </p:graphicFrame>
      <p:pic>
        <p:nvPicPr>
          <p:cNvPr id="45" name="図 44">
            <a:extLst>
              <a:ext uri="{FF2B5EF4-FFF2-40B4-BE49-F238E27FC236}">
                <a16:creationId xmlns:a16="http://schemas.microsoft.com/office/drawing/2014/main" id="{4813E71A-7067-3DCB-FB9C-7388F281C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77" y="3880687"/>
            <a:ext cx="2458758" cy="1433854"/>
          </a:xfrm>
          <a:prstGeom prst="rect">
            <a:avLst/>
          </a:prstGeom>
        </p:spPr>
      </p:pic>
      <p:graphicFrame>
        <p:nvGraphicFramePr>
          <p:cNvPr id="46" name="表 45">
            <a:extLst>
              <a:ext uri="{FF2B5EF4-FFF2-40B4-BE49-F238E27FC236}">
                <a16:creationId xmlns:a16="http://schemas.microsoft.com/office/drawing/2014/main" id="{842CD547-5796-C52E-841F-7D2B8EB2B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96524"/>
              </p:ext>
            </p:extLst>
          </p:nvPr>
        </p:nvGraphicFramePr>
        <p:xfrm>
          <a:off x="3102520" y="3978556"/>
          <a:ext cx="3677007" cy="90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007">
                  <a:extLst>
                    <a:ext uri="{9D8B030D-6E8A-4147-A177-3AD203B41FA5}">
                      <a16:colId xmlns:a16="http://schemas.microsoft.com/office/drawing/2014/main" val="543447214"/>
                    </a:ext>
                  </a:extLst>
                </a:gridCol>
              </a:tblGrid>
              <a:tr h="696344"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rgbClr val="7030A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セルスタート機能搭載</a:t>
                      </a:r>
                      <a:endParaRPr kumimoji="1" lang="en-US" altLang="ja-JP" sz="900" b="1" dirty="0">
                        <a:solidFill>
                          <a:srgbClr val="7030A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C-7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品番：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MP-330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endParaRP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ウルトラパルス充電器</a:t>
                      </a:r>
                      <a:endParaRPr kumimoji="1" lang="en-US" altLang="ja-JP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MAX25A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DC12V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MAX12A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DC24V</a:t>
                      </a: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本体サイズ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重さ：約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278(W)×150(H)×200(D)mm/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約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2.1kg</a:t>
                      </a:r>
                    </a:p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345787"/>
                  </a:ext>
                </a:extLst>
              </a:tr>
            </a:tbl>
          </a:graphicData>
        </a:graphic>
      </p:graphicFrame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9E771F8-DDF5-9050-521B-BA6786929BE2}"/>
              </a:ext>
            </a:extLst>
          </p:cNvPr>
          <p:cNvCxnSpPr>
            <a:cxnSpLocks/>
          </p:cNvCxnSpPr>
          <p:nvPr/>
        </p:nvCxnSpPr>
        <p:spPr>
          <a:xfrm>
            <a:off x="152421" y="5601115"/>
            <a:ext cx="64822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表 52">
            <a:extLst>
              <a:ext uri="{FF2B5EF4-FFF2-40B4-BE49-F238E27FC236}">
                <a16:creationId xmlns:a16="http://schemas.microsoft.com/office/drawing/2014/main" id="{8782EBC4-231B-5864-DFFA-0BEE7F036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734995"/>
              </p:ext>
            </p:extLst>
          </p:nvPr>
        </p:nvGraphicFramePr>
        <p:xfrm>
          <a:off x="644111" y="8626967"/>
          <a:ext cx="5569777" cy="678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ADB-80A-3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ブースターケーブル </a:t>
                      </a:r>
                      <a:r>
                        <a:rPr kumimoji="1" lang="en-US" altLang="ja-JP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80A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ｍ　 　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1,400(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ADB-100A-3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ブースターケーブル </a:t>
                      </a:r>
                      <a:r>
                        <a:rPr kumimoji="1" lang="en-US" altLang="ja-JP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100A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ｍ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ADB-100A-3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ブースターケーブル </a:t>
                      </a:r>
                      <a:r>
                        <a:rPr kumimoji="1" lang="en-US" altLang="ja-JP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120A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ｍ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3,900(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5" name="図 54">
            <a:extLst>
              <a:ext uri="{FF2B5EF4-FFF2-40B4-BE49-F238E27FC236}">
                <a16:creationId xmlns:a16="http://schemas.microsoft.com/office/drawing/2014/main" id="{BD063853-911F-B9D1-8412-603251F8D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11" y="7207664"/>
            <a:ext cx="955480" cy="1106346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B267C912-D11B-BB5F-E6BC-20409F485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14246" r="6662" b="4195"/>
          <a:stretch/>
        </p:blipFill>
        <p:spPr>
          <a:xfrm>
            <a:off x="4819592" y="7160776"/>
            <a:ext cx="842236" cy="1200122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84F7804D-251C-F214-1D6C-E62FD4BB2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96" y="7291477"/>
            <a:ext cx="1479196" cy="93872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323D5257-D31A-58C7-238A-FA7E03313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7" y="6871144"/>
            <a:ext cx="2032098" cy="14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898D45B-0AF0-005F-ED9A-E6AF40A4C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6" y="86917"/>
            <a:ext cx="6489510" cy="7246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60E86A-2D63-0F73-58BF-4121AE9C1B6E}"/>
              </a:ext>
            </a:extLst>
          </p:cNvPr>
          <p:cNvSpPr txBox="1"/>
          <p:nvPr/>
        </p:nvSpPr>
        <p:spPr>
          <a:xfrm>
            <a:off x="150614" y="9572862"/>
            <a:ext cx="1336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表面保護テープ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91F9112-A06A-BFC3-EE2A-EF67ED501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76" y="817888"/>
            <a:ext cx="6121848" cy="34932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2B5190-8354-F1E3-1ACF-22CD3F4337A1}"/>
              </a:ext>
            </a:extLst>
          </p:cNvPr>
          <p:cNvSpPr txBox="1"/>
          <p:nvPr/>
        </p:nvSpPr>
        <p:spPr>
          <a:xfrm>
            <a:off x="377159" y="4540115"/>
            <a:ext cx="6139647" cy="129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1"/>
              </a:lnSpc>
            </a:pPr>
            <a:r>
              <a:rPr lang="ja-JP" altLang="en-US" sz="1053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自動車を整備する際に、車両への傷付け防止に「保護フィルム」を使用します。</a:t>
            </a:r>
            <a:endParaRPr lang="en-US" altLang="ja-JP" sz="1053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861"/>
              </a:lnSpc>
            </a:pPr>
            <a:r>
              <a:rPr lang="ja-JP" altLang="en-US" sz="1053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内装作業だけでなく、カーナビゲーションなど電装品の取付け作業にも活躍いたします。</a:t>
            </a:r>
            <a:endParaRPr lang="en-US" altLang="ja-JP" sz="1053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861"/>
              </a:lnSpc>
            </a:pPr>
            <a:r>
              <a:rPr lang="ja-JP" altLang="en-US" sz="1053" dirty="0">
                <a:latin typeface="メイリオ" panose="020B0604030504040204" pitchFamily="50" charset="-128"/>
                <a:ea typeface="メイリオ" panose="020B0604030504040204" pitchFamily="50" charset="-128"/>
              </a:rPr>
              <a:t>剥がした後に糊が残らず、手で簡単に剥がれる作業性の良さに定評があります。</a:t>
            </a:r>
            <a:endParaRPr lang="en-US" altLang="ja-JP" sz="1053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861"/>
              </a:lnSpc>
            </a:pPr>
            <a:r>
              <a:rPr lang="ja-JP" altLang="en-US" sz="1053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また、弱粘着力から強粘着まで、使用用途によって使い分けできるよう商品をラインナップ。</a:t>
            </a:r>
            <a:endParaRPr lang="en-US" altLang="ja-JP" sz="1053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861"/>
              </a:lnSpc>
            </a:pPr>
            <a:r>
              <a:rPr lang="ja-JP" altLang="en-US" sz="1053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選りすぐりの商品をご紹介させていただきます。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A825D0C-2A2B-8F3D-E861-C41DAEC4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77" y="5738814"/>
            <a:ext cx="5549556" cy="3401990"/>
          </a:xfrm>
          <a:prstGeom prst="rect">
            <a:avLst/>
          </a:prstGeom>
        </p:spPr>
      </p:pic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01BFD95A-842E-B510-387B-9CF9BFC92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27314"/>
              </p:ext>
            </p:extLst>
          </p:nvPr>
        </p:nvGraphicFramePr>
        <p:xfrm>
          <a:off x="5885371" y="6263425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32ECC82F-ACFC-9C3A-BC59-75C902A1C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94126"/>
              </p:ext>
            </p:extLst>
          </p:nvPr>
        </p:nvGraphicFramePr>
        <p:xfrm>
          <a:off x="5885371" y="7256916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39E4FD2-6F43-01D4-3D62-9850D5463EC1}"/>
              </a:ext>
            </a:extLst>
          </p:cNvPr>
          <p:cNvSpPr/>
          <p:nvPr/>
        </p:nvSpPr>
        <p:spPr>
          <a:xfrm>
            <a:off x="5861217" y="5953014"/>
            <a:ext cx="741794" cy="237075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7AD2D8-287F-7E2F-0FCB-C46E686F9F1B}"/>
              </a:ext>
            </a:extLst>
          </p:cNvPr>
          <p:cNvSpPr txBox="1"/>
          <p:nvPr/>
        </p:nvSpPr>
        <p:spPr>
          <a:xfrm>
            <a:off x="1057266" y="4170783"/>
            <a:ext cx="474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用途別に細かい対応が可能な保護テープ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D2ABA5D-FB44-05E5-2D8F-04397311C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13" y="6552185"/>
            <a:ext cx="432000" cy="432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FDAB92-EEDB-9609-FE3E-70F60CC48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72" y="7607706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39077"/>
              </p:ext>
            </p:extLst>
          </p:nvPr>
        </p:nvGraphicFramePr>
        <p:xfrm>
          <a:off x="570585" y="1227637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Ｅ－７５ＭＢ</a:t>
                      </a:r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145010"/>
              </p:ext>
            </p:extLst>
          </p:nvPr>
        </p:nvGraphicFramePr>
        <p:xfrm>
          <a:off x="582298" y="5078708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ＶＥ－３０３Ｗ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644113" y="1618752"/>
            <a:ext cx="2244210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E-75MB-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　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0.07mm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3.2N/25mm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色：青色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4117" y="2344860"/>
            <a:ext cx="5065274" cy="72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ポリエチレンを支持体とした表面保護テープです。焼却時に有毒ガスを発生しません。</a:t>
            </a:r>
          </a:p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ステンレスやアルミ板などの金属板及び各種化粧板などの運搬、加工時の表面保護に最適です。</a:t>
            </a:r>
            <a:endParaRPr lang="en-US" altLang="ja-JP" sz="868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また、剥離性が良いため、作業性に優れております。</a:t>
            </a:r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45537"/>
              </p:ext>
            </p:extLst>
          </p:nvPr>
        </p:nvGraphicFramePr>
        <p:xfrm>
          <a:off x="644112" y="3100730"/>
          <a:ext cx="5569777" cy="1809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E-75MB-100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1,350(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E-75MB-200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2,700(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E-75MB-300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4,050(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E-75MB-400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5,400(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E-75MB-500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6,750(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E-75MB-600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8,100(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E-75MB-1000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青色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167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E-75MB-1200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青色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16,200(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9" name="図 48" descr="SUMIRON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1256936"/>
            <a:ext cx="1739224" cy="2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図 52" descr="保護テープステップ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10394" r="3172" b="13472"/>
          <a:stretch>
            <a:fillRect/>
          </a:stretch>
        </p:blipFill>
        <p:spPr bwMode="auto">
          <a:xfrm>
            <a:off x="4670140" y="1395431"/>
            <a:ext cx="1152099" cy="766308"/>
          </a:xfrm>
          <a:prstGeom prst="rect">
            <a:avLst/>
          </a:prstGeom>
          <a:noFill/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4C32376-F49D-AD7E-D4A8-A221CDC00630}"/>
              </a:ext>
            </a:extLst>
          </p:cNvPr>
          <p:cNvSpPr txBox="1"/>
          <p:nvPr/>
        </p:nvSpPr>
        <p:spPr>
          <a:xfrm>
            <a:off x="644119" y="5441264"/>
            <a:ext cx="2269465" cy="728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370">
              <a:lnSpc>
                <a:spcPts val="1688"/>
              </a:lnSpc>
              <a:defRPr/>
            </a:pP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VE-303W</a:t>
            </a:r>
          </a:p>
          <a:p>
            <a:pPr defTabSz="857370">
              <a:lnSpc>
                <a:spcPts val="1688"/>
              </a:lnSpc>
              <a:defRPr/>
            </a:pP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厚さ　：</a:t>
            </a:r>
            <a:r>
              <a:rPr lang="en-US" altLang="ja-JP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0.05mm</a:t>
            </a:r>
          </a:p>
          <a:p>
            <a:pPr defTabSz="857370">
              <a:lnSpc>
                <a:spcPts val="1688"/>
              </a:lnSpc>
              <a:defRPr/>
            </a:pP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5.6N/25mm</a:t>
            </a: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色：白色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73C28D-01B0-E320-2D70-E0256173B2E8}"/>
              </a:ext>
            </a:extLst>
          </p:cNvPr>
          <p:cNvSpPr txBox="1"/>
          <p:nvPr/>
        </p:nvSpPr>
        <p:spPr>
          <a:xfrm>
            <a:off x="636123" y="6258267"/>
            <a:ext cx="5733707" cy="493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メーカー完成車やディーラの新車センターにおいて、おもにボンネット等天面に使われている</a:t>
            </a:r>
          </a:p>
          <a:p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保護シートです。</a:t>
            </a:r>
          </a:p>
          <a:p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長期輸送、屋外放置の車の塗膜面の保護に適しています。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A74319D-700F-1D2C-78B1-9F768DA60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607569"/>
              </p:ext>
            </p:extLst>
          </p:nvPr>
        </p:nvGraphicFramePr>
        <p:xfrm>
          <a:off x="635722" y="6782199"/>
          <a:ext cx="5569777" cy="2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11">
                  <a:extLst>
                    <a:ext uri="{9D8B030D-6E8A-4147-A177-3AD203B41FA5}">
                      <a16:colId xmlns:a16="http://schemas.microsoft.com/office/drawing/2014/main" val="440837318"/>
                    </a:ext>
                  </a:extLst>
                </a:gridCol>
                <a:gridCol w="5117166">
                  <a:extLst>
                    <a:ext uri="{9D8B030D-6E8A-4147-A177-3AD203B41FA5}">
                      <a16:colId xmlns:a16="http://schemas.microsoft.com/office/drawing/2014/main" val="543447214"/>
                    </a:ext>
                  </a:extLst>
                </a:gridCol>
              </a:tblGrid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VE-303W-200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白色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345787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8B9BC4FE-3C24-0524-ADB3-E0534C935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926" y="5177918"/>
            <a:ext cx="1191284" cy="8934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24E3D79-9842-FA64-3E32-A99357CAA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391" y="5764709"/>
            <a:ext cx="766520" cy="766520"/>
          </a:xfrm>
          <a:prstGeom prst="rect">
            <a:avLst/>
          </a:prstGeom>
        </p:spPr>
      </p:pic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DABBB12D-602A-63B0-1650-F0B8727F7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48751"/>
              </p:ext>
            </p:extLst>
          </p:nvPr>
        </p:nvGraphicFramePr>
        <p:xfrm>
          <a:off x="582298" y="7095243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ＬＳ－８０Ｍ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4635F8B-7E14-785E-6E9E-C06A1FBE0ED7}"/>
              </a:ext>
            </a:extLst>
          </p:cNvPr>
          <p:cNvSpPr txBox="1"/>
          <p:nvPr/>
        </p:nvSpPr>
        <p:spPr>
          <a:xfrm>
            <a:off x="635728" y="7428512"/>
            <a:ext cx="2320470" cy="728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370">
              <a:lnSpc>
                <a:spcPts val="1688"/>
              </a:lnSpc>
              <a:defRPr/>
            </a:pP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LS-80M</a:t>
            </a:r>
          </a:p>
          <a:p>
            <a:pPr defTabSz="857370">
              <a:lnSpc>
                <a:spcPts val="1688"/>
              </a:lnSpc>
              <a:defRPr/>
            </a:pP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厚さ　：</a:t>
            </a:r>
            <a:r>
              <a:rPr lang="en-US" altLang="ja-JP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0.08mm</a:t>
            </a:r>
          </a:p>
          <a:p>
            <a:pPr defTabSz="857370">
              <a:lnSpc>
                <a:spcPts val="1688"/>
              </a:lnSpc>
              <a:defRPr/>
            </a:pP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9.0N/25mm</a:t>
            </a:r>
            <a:r>
              <a:rPr lang="ja-JP" altLang="en-US" sz="955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色：透明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1023D4E-D923-A953-8E75-B108E4FBF36D}"/>
              </a:ext>
            </a:extLst>
          </p:cNvPr>
          <p:cNvSpPr txBox="1"/>
          <p:nvPr/>
        </p:nvSpPr>
        <p:spPr>
          <a:xfrm>
            <a:off x="635724" y="8210325"/>
            <a:ext cx="4824559" cy="493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おもに車内カーペットなどの各内装材保護に適した保護フィルムです。</a:t>
            </a:r>
          </a:p>
          <a:p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カーペット保護を主軸にしているため、非常に強力な粘着力を持っております。</a:t>
            </a:r>
          </a:p>
          <a:p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取り扱いには、ご注意お願いします。</a:t>
            </a:r>
          </a:p>
        </p:txBody>
      </p:sp>
      <p:graphicFrame>
        <p:nvGraphicFramePr>
          <p:cNvPr id="43" name="表 42">
            <a:extLst>
              <a:ext uri="{FF2B5EF4-FFF2-40B4-BE49-F238E27FC236}">
                <a16:creationId xmlns:a16="http://schemas.microsoft.com/office/drawing/2014/main" id="{8D3A4F88-1166-56C1-520D-E17EE3B6C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707964"/>
              </p:ext>
            </p:extLst>
          </p:nvPr>
        </p:nvGraphicFramePr>
        <p:xfrm>
          <a:off x="644112" y="8714934"/>
          <a:ext cx="5569777" cy="2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11">
                  <a:extLst>
                    <a:ext uri="{9D8B030D-6E8A-4147-A177-3AD203B41FA5}">
                      <a16:colId xmlns:a16="http://schemas.microsoft.com/office/drawing/2014/main" val="440837318"/>
                    </a:ext>
                  </a:extLst>
                </a:gridCol>
                <a:gridCol w="5117166">
                  <a:extLst>
                    <a:ext uri="{9D8B030D-6E8A-4147-A177-3AD203B41FA5}">
                      <a16:colId xmlns:a16="http://schemas.microsoft.com/office/drawing/2014/main" val="543447214"/>
                    </a:ext>
                  </a:extLst>
                </a:gridCol>
              </a:tblGrid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J-9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LS-80M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透明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345787"/>
                  </a:ext>
                </a:extLst>
              </a:tr>
            </a:tbl>
          </a:graphicData>
        </a:graphic>
      </p:graphicFrame>
      <p:pic>
        <p:nvPicPr>
          <p:cNvPr id="18" name="図 17">
            <a:extLst>
              <a:ext uri="{FF2B5EF4-FFF2-40B4-BE49-F238E27FC236}">
                <a16:creationId xmlns:a16="http://schemas.microsoft.com/office/drawing/2014/main" id="{D64185A1-3D27-767F-903C-E353E4C97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86" y="7225776"/>
            <a:ext cx="1471002" cy="520980"/>
          </a:xfrm>
          <a:prstGeom prst="rect">
            <a:avLst/>
          </a:prstGeom>
        </p:spPr>
      </p:pic>
      <p:pic>
        <p:nvPicPr>
          <p:cNvPr id="29" name="図 28" descr="SUMIRON">
            <a:extLst>
              <a:ext uri="{FF2B5EF4-FFF2-40B4-BE49-F238E27FC236}">
                <a16:creationId xmlns:a16="http://schemas.microsoft.com/office/drawing/2014/main" id="{24D64200-475A-FFDE-6EFB-95C138EA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3" y="5098717"/>
            <a:ext cx="1739224" cy="2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図 30" descr="SUMIRON">
            <a:extLst>
              <a:ext uri="{FF2B5EF4-FFF2-40B4-BE49-F238E27FC236}">
                <a16:creationId xmlns:a16="http://schemas.microsoft.com/office/drawing/2014/main" id="{AD393B30-BB16-3748-90C1-C2CD62B5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3" y="7123364"/>
            <a:ext cx="1739224" cy="2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D2E95B9-34E0-58A1-A6F6-1155E5A29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65" y="62894"/>
            <a:ext cx="6296268" cy="6707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60296A-D4CD-DC44-2354-A89D680DAA93}"/>
              </a:ext>
            </a:extLst>
          </p:cNvPr>
          <p:cNvSpPr txBox="1"/>
          <p:nvPr/>
        </p:nvSpPr>
        <p:spPr>
          <a:xfrm>
            <a:off x="5460283" y="9312035"/>
            <a:ext cx="1336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表面保護テープ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FDCADD-4683-541D-2A83-E751DAE6E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5952" y="1908790"/>
            <a:ext cx="955762" cy="10420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2E03224-7686-7085-03C3-BE6D1C1841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7840" y="7580655"/>
            <a:ext cx="1496922" cy="1122690"/>
          </a:xfrm>
          <a:prstGeom prst="rect">
            <a:avLst/>
          </a:prstGeom>
        </p:spPr>
      </p:pic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0B820C19-3B6D-0CCE-2A2C-D78B3F688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562640"/>
              </p:ext>
            </p:extLst>
          </p:nvPr>
        </p:nvGraphicFramePr>
        <p:xfrm>
          <a:off x="3027596" y="1652079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C4B902A6-DAEC-9030-5A8F-B08D49051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65381"/>
              </p:ext>
            </p:extLst>
          </p:nvPr>
        </p:nvGraphicFramePr>
        <p:xfrm>
          <a:off x="3668125" y="1652079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F0A4E34-BC93-8B6E-1755-13294527765B}"/>
              </a:ext>
            </a:extLst>
          </p:cNvPr>
          <p:cNvSpPr/>
          <p:nvPr/>
        </p:nvSpPr>
        <p:spPr>
          <a:xfrm>
            <a:off x="3074944" y="1606350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4266C55-187D-4254-D125-F83B3C6C5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25" y="1859522"/>
            <a:ext cx="432000" cy="432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7967C18-D74C-3338-A0BC-C4B1861FD0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67" y="1862988"/>
            <a:ext cx="432000" cy="432000"/>
          </a:xfrm>
          <a:prstGeom prst="rect">
            <a:avLst/>
          </a:prstGeom>
        </p:spPr>
      </p:pic>
      <p:graphicFrame>
        <p:nvGraphicFramePr>
          <p:cNvPr id="61" name="表 60">
            <a:extLst>
              <a:ext uri="{FF2B5EF4-FFF2-40B4-BE49-F238E27FC236}">
                <a16:creationId xmlns:a16="http://schemas.microsoft.com/office/drawing/2014/main" id="{6FF14C82-35EA-03D6-E590-6C1F4A250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34602"/>
              </p:ext>
            </p:extLst>
          </p:nvPr>
        </p:nvGraphicFramePr>
        <p:xfrm>
          <a:off x="3029958" y="5494802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62" name="表 61">
            <a:extLst>
              <a:ext uri="{FF2B5EF4-FFF2-40B4-BE49-F238E27FC236}">
                <a16:creationId xmlns:a16="http://schemas.microsoft.com/office/drawing/2014/main" id="{B36C60BB-99B7-091F-0AF5-A53D4EE85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807588"/>
              </p:ext>
            </p:extLst>
          </p:nvPr>
        </p:nvGraphicFramePr>
        <p:xfrm>
          <a:off x="3670487" y="5494802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53A8FFF2-6594-C3A1-A85E-9A8F2C8B9C7D}"/>
              </a:ext>
            </a:extLst>
          </p:cNvPr>
          <p:cNvSpPr/>
          <p:nvPr/>
        </p:nvSpPr>
        <p:spPr>
          <a:xfrm>
            <a:off x="3074944" y="5449073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4" name="表 63">
            <a:extLst>
              <a:ext uri="{FF2B5EF4-FFF2-40B4-BE49-F238E27FC236}">
                <a16:creationId xmlns:a16="http://schemas.microsoft.com/office/drawing/2014/main" id="{020F9149-CB38-F3BF-A181-3BFF0F591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05933"/>
              </p:ext>
            </p:extLst>
          </p:nvPr>
        </p:nvGraphicFramePr>
        <p:xfrm>
          <a:off x="3044983" y="7514838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65" name="表 64">
            <a:extLst>
              <a:ext uri="{FF2B5EF4-FFF2-40B4-BE49-F238E27FC236}">
                <a16:creationId xmlns:a16="http://schemas.microsoft.com/office/drawing/2014/main" id="{A8158A74-DE9F-A159-1D54-39EBD9AF9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189383"/>
              </p:ext>
            </p:extLst>
          </p:nvPr>
        </p:nvGraphicFramePr>
        <p:xfrm>
          <a:off x="3685512" y="7514838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82FD4241-6495-C367-E587-F4A4DEC12011}"/>
              </a:ext>
            </a:extLst>
          </p:cNvPr>
          <p:cNvSpPr/>
          <p:nvPr/>
        </p:nvSpPr>
        <p:spPr>
          <a:xfrm>
            <a:off x="3074944" y="7469109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6EFDD756-2795-5C68-3D67-088E7409AC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43" y="5692236"/>
            <a:ext cx="432000" cy="432000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13BD5FD3-1F9C-58A6-F94C-10C7C6F35B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20" y="5706007"/>
            <a:ext cx="432000" cy="432000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B3781B4-E2D0-DDCC-2C13-7B6D0A8EA8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34" y="7733070"/>
            <a:ext cx="432000" cy="432000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9BCED1B-7F4B-B72F-A7B0-6A840150EC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19" y="7716231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658641"/>
              </p:ext>
            </p:extLst>
          </p:nvPr>
        </p:nvGraphicFramePr>
        <p:xfrm>
          <a:off x="608512" y="1131600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ＢＥ６１９シリーズ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図 7" descr="カネロン化学工業株式会社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2" y="1171334"/>
            <a:ext cx="1802323" cy="298202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687508" y="1767671"/>
            <a:ext cx="2362468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BE 619-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0.065mm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2.45N/25mm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色：青色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4463" y="2728013"/>
            <a:ext cx="5569776" cy="619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耐可塑剤性、耐候性、耐水性・耐薬品性にすぐれ、部品等の膨張収縮に追随します。</a:t>
            </a:r>
          </a:p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カネロンといえば、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BE619- 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といわれるほどスタンダードな商品です。</a:t>
            </a:r>
          </a:p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幅を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10cm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刻みで設定しました。用途に応じて使い分けできます。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001561"/>
              </p:ext>
            </p:extLst>
          </p:nvPr>
        </p:nvGraphicFramePr>
        <p:xfrm>
          <a:off x="445680" y="3492976"/>
          <a:ext cx="5738559" cy="1654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BE619-100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BE619-200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BE619-300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BE619-400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BE619-500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BE619-600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294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BE619-1000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8D912705-BBF2-F509-1400-778D5E59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6" y="86917"/>
            <a:ext cx="6489510" cy="7246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7DB08D-E6C3-B545-5A30-5E7B40979376}"/>
              </a:ext>
            </a:extLst>
          </p:cNvPr>
          <p:cNvSpPr txBox="1"/>
          <p:nvPr/>
        </p:nvSpPr>
        <p:spPr>
          <a:xfrm>
            <a:off x="172681" y="9300647"/>
            <a:ext cx="1336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表面保護テープ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068E38FE-8BA0-3E00-56CB-19C303CD7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726713"/>
              </p:ext>
            </p:extLst>
          </p:nvPr>
        </p:nvGraphicFramePr>
        <p:xfrm>
          <a:off x="608512" y="6207673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ＰＥ６０８シリーズ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076595-3F75-71ED-E42A-D08293781E15}"/>
              </a:ext>
            </a:extLst>
          </p:cNvPr>
          <p:cNvSpPr txBox="1"/>
          <p:nvPr/>
        </p:nvSpPr>
        <p:spPr>
          <a:xfrm>
            <a:off x="687508" y="6614441"/>
            <a:ext cx="3381382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PE 608-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0.065mm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1.96N/25mm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（弱粘着）　色：乳白色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FF6319-67A8-67DE-87B3-AA1B0701A230}"/>
              </a:ext>
            </a:extLst>
          </p:cNvPr>
          <p:cNvSpPr txBox="1"/>
          <p:nvPr/>
        </p:nvSpPr>
        <p:spPr>
          <a:xfrm>
            <a:off x="843138" y="7549485"/>
            <a:ext cx="5569776" cy="28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弱粘着タイプの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PE608-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もラインナップ。用途に応じた使い分けができます。</a:t>
            </a: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3E33F6A8-80F1-B7C0-FDD9-16DB176A5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0544"/>
              </p:ext>
            </p:extLst>
          </p:nvPr>
        </p:nvGraphicFramePr>
        <p:xfrm>
          <a:off x="445680" y="7866753"/>
          <a:ext cx="5569778" cy="689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2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261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H-10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PE608-100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乳白色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PE608-200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乳白色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J-10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PE608-300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乳白色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7835820"/>
                  </a:ext>
                </a:extLst>
              </a:tr>
            </a:tbl>
          </a:graphicData>
        </a:graphic>
      </p:graphicFrame>
      <p:pic>
        <p:nvPicPr>
          <p:cNvPr id="13" name="図 12">
            <a:extLst>
              <a:ext uri="{FF2B5EF4-FFF2-40B4-BE49-F238E27FC236}">
                <a16:creationId xmlns:a16="http://schemas.microsoft.com/office/drawing/2014/main" id="{BBBA9232-B435-89EA-C6EF-803E9C8B7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45" y="8617148"/>
            <a:ext cx="1369374" cy="82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96D488D-149E-812D-C269-5308B0E38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438" y="5279646"/>
            <a:ext cx="764152" cy="76697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72" y="4040982"/>
            <a:ext cx="997740" cy="97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A4848CE-A47F-518F-FEBC-4D96D05D6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3102" y="1288852"/>
            <a:ext cx="1837684" cy="137826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C2C95CD-ED6E-F1FC-44A5-FF3CA43D9C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6721" y="2719971"/>
            <a:ext cx="1304474" cy="97835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18" y="5322556"/>
            <a:ext cx="1328696" cy="6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1" name="表 30">
            <a:extLst>
              <a:ext uri="{FF2B5EF4-FFF2-40B4-BE49-F238E27FC236}">
                <a16:creationId xmlns:a16="http://schemas.microsoft.com/office/drawing/2014/main" id="{1C0F5509-534A-7AA1-B20F-C79371AE1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11242"/>
              </p:ext>
            </p:extLst>
          </p:nvPr>
        </p:nvGraphicFramePr>
        <p:xfrm>
          <a:off x="3027596" y="174833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32" name="表 31">
            <a:extLst>
              <a:ext uri="{FF2B5EF4-FFF2-40B4-BE49-F238E27FC236}">
                <a16:creationId xmlns:a16="http://schemas.microsoft.com/office/drawing/2014/main" id="{D3962902-19CA-998B-6992-5373FEB1A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54463"/>
              </p:ext>
            </p:extLst>
          </p:nvPr>
        </p:nvGraphicFramePr>
        <p:xfrm>
          <a:off x="3668125" y="174833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2E94B05-4F9D-F4ED-FD54-C30238CD97A9}"/>
              </a:ext>
            </a:extLst>
          </p:cNvPr>
          <p:cNvSpPr/>
          <p:nvPr/>
        </p:nvSpPr>
        <p:spPr>
          <a:xfrm>
            <a:off x="3074944" y="1743548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A1FF3DC-24E2-E3B0-43A8-4FABC352A9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35" y="1964141"/>
            <a:ext cx="432000" cy="4320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9A83C5A2-93B2-A9DF-ED7E-FCE8B50CED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46" y="1966441"/>
            <a:ext cx="432000" cy="432000"/>
          </a:xfrm>
          <a:prstGeom prst="rect">
            <a:avLst/>
          </a:prstGeom>
        </p:spPr>
      </p:pic>
      <p:pic>
        <p:nvPicPr>
          <p:cNvPr id="15" name="図 14" descr="カネロン化学工業株式会社">
            <a:extLst>
              <a:ext uri="{FF2B5EF4-FFF2-40B4-BE49-F238E27FC236}">
                <a16:creationId xmlns:a16="http://schemas.microsoft.com/office/drawing/2014/main" id="{D0498F88-50FA-FF90-E1D5-63870D82B1C6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2" y="6232435"/>
            <a:ext cx="1802323" cy="298202"/>
          </a:xfrm>
          <a:prstGeom prst="rect">
            <a:avLst/>
          </a:prstGeom>
          <a:noFill/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8B622ED-41D1-779F-8A58-E11F319374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4218" y="6583422"/>
            <a:ext cx="1639522" cy="123263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BC0C683-CF81-E596-45F9-5909A53EB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3980" y="8390683"/>
            <a:ext cx="1717640" cy="1377888"/>
          </a:xfrm>
          <a:prstGeom prst="rect">
            <a:avLst/>
          </a:prstGeom>
        </p:spPr>
      </p:pic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59E89A2E-3610-E95F-47D4-985AFBA08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706567"/>
              </p:ext>
            </p:extLst>
          </p:nvPr>
        </p:nvGraphicFramePr>
        <p:xfrm>
          <a:off x="3525464" y="6752220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209908BA-5BA0-DE83-B623-E7F0E0B3F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312730"/>
              </p:ext>
            </p:extLst>
          </p:nvPr>
        </p:nvGraphicFramePr>
        <p:xfrm>
          <a:off x="4165993" y="6752220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F8549B3-67EC-50A0-2A7F-4C5D810872D6}"/>
              </a:ext>
            </a:extLst>
          </p:cNvPr>
          <p:cNvSpPr/>
          <p:nvPr/>
        </p:nvSpPr>
        <p:spPr>
          <a:xfrm>
            <a:off x="3572812" y="6747435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5B85695-F8D2-844C-2E73-895159C2CC0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90" y="6998918"/>
            <a:ext cx="432000" cy="432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02D18E9-A736-CB7F-95B1-86AB56A361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2" y="698761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94574"/>
              </p:ext>
            </p:extLst>
          </p:nvPr>
        </p:nvGraphicFramePr>
        <p:xfrm>
          <a:off x="571012" y="6676696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ＢＥ７０８シリーズ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571012" y="7123116"/>
            <a:ext cx="3030025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BE 708-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0.07mm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1.96N/25mm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（弱粘着）　色：青色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1012" y="8038273"/>
            <a:ext cx="556977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6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弱粘着タイプの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BE708-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もラインナップ。用途に応じた使い分けができます。</a:t>
            </a:r>
          </a:p>
        </p:txBody>
      </p:sp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88263"/>
              </p:ext>
            </p:extLst>
          </p:nvPr>
        </p:nvGraphicFramePr>
        <p:xfrm>
          <a:off x="571012" y="8359652"/>
          <a:ext cx="5569776" cy="91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E-11</a:t>
                      </a: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BE708-100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F-11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BE708-150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2,250(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G-11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BE708-200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737705"/>
                  </a:ext>
                </a:extLst>
              </a:tr>
              <a:tr h="22971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H-11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BE708-300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青色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430451"/>
                  </a:ext>
                </a:extLst>
              </a:tr>
            </a:tbl>
          </a:graphicData>
        </a:graphic>
      </p:graphicFrame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4A2280BF-097C-2820-B831-7E936BB10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86951"/>
              </p:ext>
            </p:extLst>
          </p:nvPr>
        </p:nvGraphicFramePr>
        <p:xfrm>
          <a:off x="571012" y="934541"/>
          <a:ext cx="5738559" cy="347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7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ＷＧ１０３シリーズ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EC43B2A-735C-9831-16BE-CFACA5F55A9B}"/>
              </a:ext>
            </a:extLst>
          </p:cNvPr>
          <p:cNvSpPr txBox="1"/>
          <p:nvPr/>
        </p:nvSpPr>
        <p:spPr>
          <a:xfrm>
            <a:off x="571012" y="1398077"/>
            <a:ext cx="3381382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WG 103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50m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巻です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1.96N/25mm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（弱粘着）色：白色</a:t>
            </a:r>
          </a:p>
        </p:txBody>
      </p:sp>
      <p:pic>
        <p:nvPicPr>
          <p:cNvPr id="39" name="図 38" descr="20150704_082304">
            <a:extLst>
              <a:ext uri="{FF2B5EF4-FFF2-40B4-BE49-F238E27FC236}">
                <a16:creationId xmlns:a16="http://schemas.microsoft.com/office/drawing/2014/main" id="{5CA4EB3C-D5CB-921D-1FCC-C65B6FBFBF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5821" r="41164" b="60110"/>
          <a:stretch>
            <a:fillRect/>
          </a:stretch>
        </p:blipFill>
        <p:spPr bwMode="auto">
          <a:xfrm>
            <a:off x="5163023" y="1317718"/>
            <a:ext cx="1368065" cy="814904"/>
          </a:xfrm>
          <a:prstGeom prst="rect">
            <a:avLst/>
          </a:prstGeom>
          <a:noFill/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4680145-81E0-C0BD-5387-14163D237184}"/>
              </a:ext>
            </a:extLst>
          </p:cNvPr>
          <p:cNvSpPr txBox="1"/>
          <p:nvPr/>
        </p:nvSpPr>
        <p:spPr>
          <a:xfrm>
            <a:off x="643974" y="2243519"/>
            <a:ext cx="5569776" cy="28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しっかりとした厚み（</a:t>
            </a:r>
            <a:r>
              <a:rPr lang="en-US" altLang="ja-JP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0.1mm</a:t>
            </a: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）により、擦り傷、当たり傷に強い部類に入ります。</a:t>
            </a:r>
          </a:p>
        </p:txBody>
      </p:sp>
      <p:graphicFrame>
        <p:nvGraphicFramePr>
          <p:cNvPr id="42" name="表 41">
            <a:extLst>
              <a:ext uri="{FF2B5EF4-FFF2-40B4-BE49-F238E27FC236}">
                <a16:creationId xmlns:a16="http://schemas.microsoft.com/office/drawing/2014/main" id="{567F5FC7-28CF-07A1-0198-F35ACC749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80795"/>
              </p:ext>
            </p:extLst>
          </p:nvPr>
        </p:nvGraphicFramePr>
        <p:xfrm>
          <a:off x="571012" y="2610166"/>
          <a:ext cx="5569778" cy="465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261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A-11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WG103-100</a:t>
                      </a:r>
                      <a:r>
                        <a:rPr kumimoji="1" lang="ja-JP" altLang="en-US" sz="900" b="1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白色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B-11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WG103-200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白色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図 32" descr="カネロン化学工業株式会社">
            <a:extLst>
              <a:ext uri="{FF2B5EF4-FFF2-40B4-BE49-F238E27FC236}">
                <a16:creationId xmlns:a16="http://schemas.microsoft.com/office/drawing/2014/main" id="{45BDE021-A8EF-2A26-D68C-D2184FDDB108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2" y="987223"/>
            <a:ext cx="1802323" cy="298202"/>
          </a:xfrm>
          <a:prstGeom prst="rect">
            <a:avLst/>
          </a:prstGeom>
          <a:noFill/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0A51D01-F032-E60A-74FC-33F5066F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3" y="49247"/>
            <a:ext cx="6296268" cy="6707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98D10D-2778-0C83-6414-CDC774ACD6EC}"/>
              </a:ext>
            </a:extLst>
          </p:cNvPr>
          <p:cNvSpPr txBox="1"/>
          <p:nvPr/>
        </p:nvSpPr>
        <p:spPr>
          <a:xfrm>
            <a:off x="5460283" y="9516756"/>
            <a:ext cx="1336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表面保護テープ </a:t>
            </a:r>
            <a:r>
              <a:rPr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 </a:t>
            </a:r>
            <a:endParaRPr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11575382-FC53-6A06-B450-68EAF8B92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747476"/>
              </p:ext>
            </p:extLst>
          </p:nvPr>
        </p:nvGraphicFramePr>
        <p:xfrm>
          <a:off x="571012" y="3764590"/>
          <a:ext cx="5738559" cy="415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ＰＥ９５０シリーズ</a:t>
                      </a:r>
                      <a:endParaRPr kumimoji="1" lang="en-US" altLang="ja-JP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DA0341-5528-1A8C-E25F-DC43F5DDFC9C}"/>
              </a:ext>
            </a:extLst>
          </p:cNvPr>
          <p:cNvSpPr txBox="1"/>
          <p:nvPr/>
        </p:nvSpPr>
        <p:spPr>
          <a:xfrm>
            <a:off x="571012" y="4191092"/>
            <a:ext cx="3381382" cy="946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品番：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PE 950-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50m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巻です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厚さ：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0.07mm</a:t>
            </a:r>
          </a:p>
          <a:p>
            <a:pPr>
              <a:lnSpc>
                <a:spcPts val="1688"/>
              </a:lnSpc>
            </a:pP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粘着力：</a:t>
            </a: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6.86N/25mm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（強粘着）　色：透明</a:t>
            </a:r>
            <a:endParaRPr lang="en-US" altLang="ja-JP" sz="955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1688"/>
              </a:lnSpc>
            </a:pPr>
            <a:r>
              <a:rPr lang="en-US" altLang="ja-JP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955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ウッドパネルには適しません</a:t>
            </a:r>
          </a:p>
        </p:txBody>
      </p:sp>
      <p:pic>
        <p:nvPicPr>
          <p:cNvPr id="8" name="図 7" descr="20150704_080531">
            <a:extLst>
              <a:ext uri="{FF2B5EF4-FFF2-40B4-BE49-F238E27FC236}">
                <a16:creationId xmlns:a16="http://schemas.microsoft.com/office/drawing/2014/main" id="{CB4BFBAE-41F3-CEFA-87B4-58679426D28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4921" r="12149" b="3951"/>
          <a:stretch>
            <a:fillRect/>
          </a:stretch>
        </p:blipFill>
        <p:spPr bwMode="auto">
          <a:xfrm>
            <a:off x="4979058" y="4093118"/>
            <a:ext cx="1552030" cy="1284546"/>
          </a:xfrm>
          <a:prstGeom prst="rect">
            <a:avLst/>
          </a:prstGeom>
          <a:noFill/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219D9A-08F5-3CA1-21FE-9B9C6B53EF12}"/>
              </a:ext>
            </a:extLst>
          </p:cNvPr>
          <p:cNvSpPr txBox="1"/>
          <p:nvPr/>
        </p:nvSpPr>
        <p:spPr>
          <a:xfrm>
            <a:off x="571012" y="5380862"/>
            <a:ext cx="5569776" cy="28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8"/>
              </a:lnSpc>
            </a:pPr>
            <a:r>
              <a:rPr lang="ja-JP" altLang="en-US" sz="86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ダッシュボードまわりの作業に適した強粘着タイプ。内装のシボシボ面にもしっかり粘着。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4AE630F6-3438-C1D7-550A-2C8171332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79555"/>
              </p:ext>
            </p:extLst>
          </p:nvPr>
        </p:nvGraphicFramePr>
        <p:xfrm>
          <a:off x="571012" y="5745079"/>
          <a:ext cx="5569777" cy="466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4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261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C-11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PE950-100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透明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1,500(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996">
                <a:tc>
                  <a:txBody>
                    <a:bodyPr/>
                    <a:lstStyle/>
                    <a:p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D-11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品番：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PE950-200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幅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200mm x 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長さ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50m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透明　　卸価格：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3,000(</a:t>
                      </a:r>
                      <a:r>
                        <a:rPr kumimoji="1" lang="ja-JP" altLang="en-US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税抜</a:t>
                      </a:r>
                      <a:r>
                        <a:rPr kumimoji="1" lang="en-US" altLang="ja-JP" sz="9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5740" marR="85740" marT="42871" marB="42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図 10" descr="カネロン化学工業株式会社">
            <a:extLst>
              <a:ext uri="{FF2B5EF4-FFF2-40B4-BE49-F238E27FC236}">
                <a16:creationId xmlns:a16="http://schemas.microsoft.com/office/drawing/2014/main" id="{F06633B6-77FE-FE80-731A-5F6ED6D387F2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2" y="6721179"/>
            <a:ext cx="1802323" cy="298202"/>
          </a:xfrm>
          <a:prstGeom prst="rect">
            <a:avLst/>
          </a:prstGeom>
          <a:noFill/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185B2B8-98BB-7437-B81D-19902F91B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387" y="2305192"/>
            <a:ext cx="802690" cy="1033092"/>
          </a:xfrm>
          <a:prstGeom prst="rect">
            <a:avLst/>
          </a:prstGeom>
        </p:spPr>
      </p:pic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7DDD9EAB-ADF7-FBA2-1B20-43FA7E745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472737"/>
              </p:ext>
            </p:extLst>
          </p:nvPr>
        </p:nvGraphicFramePr>
        <p:xfrm>
          <a:off x="3429000" y="1335115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975C484B-00D6-D429-7DCB-A5691542B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39767"/>
              </p:ext>
            </p:extLst>
          </p:nvPr>
        </p:nvGraphicFramePr>
        <p:xfrm>
          <a:off x="4069529" y="1335115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A210234-2D73-14AE-073B-F267693687B5}"/>
              </a:ext>
            </a:extLst>
          </p:cNvPr>
          <p:cNvSpPr/>
          <p:nvPr/>
        </p:nvSpPr>
        <p:spPr>
          <a:xfrm>
            <a:off x="3476348" y="1330330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238F7BD-E7A7-A0F0-86B5-124CE279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62" y="1564646"/>
            <a:ext cx="432000" cy="432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DF04A28-E227-3179-E760-2DAB2F1738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76" y="1559706"/>
            <a:ext cx="432000" cy="432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F780BDA-1016-0A7B-B697-D54E2E31B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6291" y="4735391"/>
            <a:ext cx="1948994" cy="1955260"/>
          </a:xfrm>
          <a:prstGeom prst="rect">
            <a:avLst/>
          </a:prstGeom>
        </p:spPr>
      </p:pic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45019A02-D249-F81B-CD1C-F0D9E4E82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89459"/>
              </p:ext>
            </p:extLst>
          </p:nvPr>
        </p:nvGraphicFramePr>
        <p:xfrm>
          <a:off x="3484596" y="4407406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B73A3AD6-AB8F-E581-6DE9-B215B38D2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396555"/>
              </p:ext>
            </p:extLst>
          </p:nvPr>
        </p:nvGraphicFramePr>
        <p:xfrm>
          <a:off x="4125125" y="4407406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1226463-C038-BD9C-5794-A669080E0676}"/>
              </a:ext>
            </a:extLst>
          </p:cNvPr>
          <p:cNvSpPr/>
          <p:nvPr/>
        </p:nvSpPr>
        <p:spPr>
          <a:xfrm>
            <a:off x="3531944" y="4402621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597287AA-14BF-9224-0F9C-88BA4C4D97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60" y="4614857"/>
            <a:ext cx="432000" cy="432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605E800-5B36-B6A3-2623-3752E85910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78" y="4622024"/>
            <a:ext cx="432000" cy="432000"/>
          </a:xfrm>
          <a:prstGeom prst="rect">
            <a:avLst/>
          </a:prstGeom>
        </p:spPr>
      </p:pic>
      <p:graphicFrame>
        <p:nvGraphicFramePr>
          <p:cNvPr id="26" name="表 25">
            <a:extLst>
              <a:ext uri="{FF2B5EF4-FFF2-40B4-BE49-F238E27FC236}">
                <a16:creationId xmlns:a16="http://schemas.microsoft.com/office/drawing/2014/main" id="{D5525108-8C9A-D980-8359-8473A521A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794991"/>
              </p:ext>
            </p:extLst>
          </p:nvPr>
        </p:nvGraphicFramePr>
        <p:xfrm>
          <a:off x="3531614" y="715315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Yahoo!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graphicFrame>
        <p:nvGraphicFramePr>
          <p:cNvPr id="27" name="表 26">
            <a:extLst>
              <a:ext uri="{FF2B5EF4-FFF2-40B4-BE49-F238E27FC236}">
                <a16:creationId xmlns:a16="http://schemas.microsoft.com/office/drawing/2014/main" id="{D79F13A4-DD08-F5BB-1DCA-3B4CB29C2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131551"/>
              </p:ext>
            </p:extLst>
          </p:nvPr>
        </p:nvGraphicFramePr>
        <p:xfrm>
          <a:off x="4172143" y="7153153"/>
          <a:ext cx="693484" cy="2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4">
                  <a:extLst>
                    <a:ext uri="{9D8B030D-6E8A-4147-A177-3AD203B41FA5}">
                      <a16:colId xmlns:a16="http://schemas.microsoft.com/office/drawing/2014/main" val="4232170087"/>
                    </a:ext>
                  </a:extLst>
                </a:gridCol>
              </a:tblGrid>
              <a:tr h="288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楽天</a:t>
                      </a:r>
                    </a:p>
                  </a:txBody>
                  <a:tcPr marL="57678" marR="57678" marT="28839" marB="288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6519"/>
                  </a:ext>
                </a:extLst>
              </a:tr>
            </a:tbl>
          </a:graphicData>
        </a:graphic>
      </p:graphicFrame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0E3D4D1-EAF3-E81E-CE07-10AAB881D68A}"/>
              </a:ext>
            </a:extLst>
          </p:cNvPr>
          <p:cNvSpPr/>
          <p:nvPr/>
        </p:nvSpPr>
        <p:spPr>
          <a:xfrm>
            <a:off x="3578962" y="7148368"/>
            <a:ext cx="1215366" cy="7033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図 44" descr="カネロン化学工業株式会社">
            <a:extLst>
              <a:ext uri="{FF2B5EF4-FFF2-40B4-BE49-F238E27FC236}">
                <a16:creationId xmlns:a16="http://schemas.microsoft.com/office/drawing/2014/main" id="{153FC771-6C3A-7D8C-3D6F-290968E34100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0" y="3822129"/>
            <a:ext cx="1802323" cy="298202"/>
          </a:xfrm>
          <a:prstGeom prst="rect">
            <a:avLst/>
          </a:prstGeom>
          <a:noFill/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830AF91-F518-15A4-FEFF-E41A796839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71" y="7368033"/>
            <a:ext cx="432000" cy="432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C083633-A7EC-0919-6C2A-09A23DD966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77" y="7378760"/>
            <a:ext cx="432000" cy="432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09B76A2F-5052-0245-4CC4-98C1E83651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3221" y="6488793"/>
            <a:ext cx="2014112" cy="200742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8603076F-E7E4-BF1F-934B-7A8A4958E3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9159" y="7964738"/>
            <a:ext cx="1379752" cy="13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04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1049</TotalTime>
  <Words>3132</Words>
  <Application>Microsoft Office PowerPoint</Application>
  <PresentationFormat>A4 210 x 297 mm</PresentationFormat>
  <Paragraphs>758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メイリオ</vt:lpstr>
      <vt:lpstr>游ゴシック</vt:lpstr>
      <vt:lpstr>Arial</vt:lpstr>
      <vt:lpstr>Calibri</vt:lpstr>
      <vt:lpstr>Calibri Light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climb02_pc@outlook.jp</dc:creator>
  <cp:lastModifiedBy>climb02_pc@outlook.jp</cp:lastModifiedBy>
  <cp:revision>34</cp:revision>
  <cp:lastPrinted>2025-05-02T10:58:57Z</cp:lastPrinted>
  <dcterms:created xsi:type="dcterms:W3CDTF">2025-04-21T01:03:08Z</dcterms:created>
  <dcterms:modified xsi:type="dcterms:W3CDTF">2025-05-02T10:58:58Z</dcterms:modified>
</cp:coreProperties>
</file>